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2"/>
  </p:notesMasterIdLst>
  <p:sldIdLst>
    <p:sldId id="289" r:id="rId2"/>
    <p:sldId id="267" r:id="rId3"/>
    <p:sldId id="279" r:id="rId4"/>
    <p:sldId id="280" r:id="rId5"/>
    <p:sldId id="299" r:id="rId6"/>
    <p:sldId id="301" r:id="rId7"/>
    <p:sldId id="300" r:id="rId8"/>
    <p:sldId id="281" r:id="rId9"/>
    <p:sldId id="308" r:id="rId10"/>
    <p:sldId id="282" r:id="rId11"/>
    <p:sldId id="302" r:id="rId12"/>
    <p:sldId id="284" r:id="rId13"/>
    <p:sldId id="283" r:id="rId14"/>
    <p:sldId id="285" r:id="rId15"/>
    <p:sldId id="286" r:id="rId16"/>
    <p:sldId id="298" r:id="rId17"/>
    <p:sldId id="275" r:id="rId18"/>
    <p:sldId id="303" r:id="rId19"/>
    <p:sldId id="288" r:id="rId20"/>
    <p:sldId id="265" r:id="rId21"/>
    <p:sldId id="263" r:id="rId22"/>
    <p:sldId id="290" r:id="rId23"/>
    <p:sldId id="291" r:id="rId24"/>
    <p:sldId id="296" r:id="rId25"/>
    <p:sldId id="292" r:id="rId26"/>
    <p:sldId id="293" r:id="rId27"/>
    <p:sldId id="294" r:id="rId28"/>
    <p:sldId id="295" r:id="rId29"/>
    <p:sldId id="297" r:id="rId30"/>
    <p:sldId id="30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C30127-37CE-6149-8C51-1356E28023D3}">
          <p14:sldIdLst/>
        </p14:section>
        <p14:section name="IMAE" id="{D67313C3-4170-AD40-B4C6-9F78D04C9599}">
          <p14:sldIdLst>
            <p14:sldId id="289"/>
            <p14:sldId id="267"/>
            <p14:sldId id="279"/>
            <p14:sldId id="280"/>
            <p14:sldId id="299"/>
            <p14:sldId id="301"/>
            <p14:sldId id="300"/>
            <p14:sldId id="281"/>
            <p14:sldId id="308"/>
            <p14:sldId id="282"/>
            <p14:sldId id="302"/>
            <p14:sldId id="284"/>
            <p14:sldId id="283"/>
            <p14:sldId id="285"/>
            <p14:sldId id="286"/>
            <p14:sldId id="298"/>
            <p14:sldId id="275"/>
            <p14:sldId id="303"/>
            <p14:sldId id="288"/>
            <p14:sldId id="265"/>
            <p14:sldId id="263"/>
            <p14:sldId id="290"/>
            <p14:sldId id="291"/>
            <p14:sldId id="296"/>
            <p14:sldId id="292"/>
            <p14:sldId id="293"/>
            <p14:sldId id="294"/>
            <p14:sldId id="295"/>
            <p14:sldId id="29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5442"/>
    <a:srgbClr val="648F39"/>
    <a:srgbClr val="7CAF4A"/>
    <a:srgbClr val="8F8F1A"/>
    <a:srgbClr val="000000"/>
    <a:srgbClr val="CFD02E"/>
    <a:srgbClr val="FFA6A0"/>
    <a:srgbClr val="328F8A"/>
    <a:srgbClr val="0C5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1"/>
    <p:restoredTop sz="94705"/>
  </p:normalViewPr>
  <p:slideViewPr>
    <p:cSldViewPr snapToGrid="0" snapToObjects="1">
      <p:cViewPr varScale="1">
        <p:scale>
          <a:sx n="93" d="100"/>
          <a:sy n="93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956DA-6D74-C749-9A3F-50A79162B888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DFB6-1960-5D48-A6EB-05BFB8EED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3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DFB6-1960-5D48-A6EB-05BFB8EEDD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A4BB-A32C-1141-A2D9-564CDF301BE4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D00E-356F-384A-A8F2-9C636F745932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DFC7-D182-C642-9CFB-82F92FDC8E43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92B0-53FB-B445-BF3B-E46FAFA912BC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6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7020-7175-1A45-B4D7-A05D8F39D0EB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2CD4-36A6-1548-AC31-2A3AA25D84A8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38E9-9232-BB4A-A902-CC2BE409F547}" type="datetime1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62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25654-343E-B34F-9F60-4A0CE239931F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C578-0019-6244-8823-FAD4F22AAA7B}" type="datetime1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5957-92C7-D84C-800E-630E96FF85A8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1873-3AF4-6D4A-B514-067D090E8FAC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5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D0CF-5D22-5E4A-AF97-1B75E04C0319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31727-F698-1548-B310-6331362F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9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59.png"/><Relationship Id="rId4" Type="http://schemas.openxmlformats.org/officeDocument/2006/relationships/image" Target="../media/image360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510.png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12" Type="http://schemas.openxmlformats.org/officeDocument/2006/relationships/image" Target="../media/image4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11" Type="http://schemas.openxmlformats.org/officeDocument/2006/relationships/image" Target="../media/image45.emf"/><Relationship Id="rId5" Type="http://schemas.openxmlformats.org/officeDocument/2006/relationships/image" Target="../media/image40.emf"/><Relationship Id="rId10" Type="http://schemas.openxmlformats.org/officeDocument/2006/relationships/image" Target="../media/image76.png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49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18" Type="http://schemas.openxmlformats.org/officeDocument/2006/relationships/image" Target="../media/image71.png"/><Relationship Id="rId3" Type="http://schemas.openxmlformats.org/officeDocument/2006/relationships/image" Target="../media/image560.png"/><Relationship Id="rId21" Type="http://schemas.openxmlformats.org/officeDocument/2006/relationships/image" Target="../media/image56.emf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17" Type="http://schemas.openxmlformats.org/officeDocument/2006/relationships/image" Target="../media/image70.png"/><Relationship Id="rId2" Type="http://schemas.openxmlformats.org/officeDocument/2006/relationships/image" Target="../media/image52.emf"/><Relationship Id="rId16" Type="http://schemas.openxmlformats.org/officeDocument/2006/relationships/image" Target="../media/image55.emf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24" Type="http://schemas.openxmlformats.org/officeDocument/2006/relationships/image" Target="../media/image60.png"/><Relationship Id="rId5" Type="http://schemas.openxmlformats.org/officeDocument/2006/relationships/image" Target="../media/image581.png"/><Relationship Id="rId15" Type="http://schemas.openxmlformats.org/officeDocument/2006/relationships/image" Target="../media/image54.emf"/><Relationship Id="rId23" Type="http://schemas.openxmlformats.org/officeDocument/2006/relationships/image" Target="../media/image92.png"/><Relationship Id="rId10" Type="http://schemas.openxmlformats.org/officeDocument/2006/relationships/image" Target="../media/image630.png"/><Relationship Id="rId19" Type="http://schemas.openxmlformats.org/officeDocument/2006/relationships/image" Target="../media/image89.png"/><Relationship Id="rId4" Type="http://schemas.openxmlformats.org/officeDocument/2006/relationships/image" Target="../media/image571.png"/><Relationship Id="rId9" Type="http://schemas.openxmlformats.org/officeDocument/2006/relationships/image" Target="../media/image53.emf"/><Relationship Id="rId14" Type="http://schemas.openxmlformats.org/officeDocument/2006/relationships/image" Target="../media/image670.png"/><Relationship Id="rId22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8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79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0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85.png"/><Relationship Id="rId12" Type="http://schemas.openxmlformats.org/officeDocument/2006/relationships/image" Target="../media/image7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0.png"/><Relationship Id="rId11" Type="http://schemas.openxmlformats.org/officeDocument/2006/relationships/image" Target="../media/image890.png"/><Relationship Id="rId5" Type="http://schemas.openxmlformats.org/officeDocument/2006/relationships/image" Target="../media/image830.png"/><Relationship Id="rId10" Type="http://schemas.openxmlformats.org/officeDocument/2006/relationships/image" Target="../media/image88.png"/><Relationship Id="rId4" Type="http://schemas.openxmlformats.org/officeDocument/2006/relationships/image" Target="../media/image820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9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0.png"/><Relationship Id="rId6" Type="http://schemas.openxmlformats.org/officeDocument/2006/relationships/image" Target="../media/image180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52.png"/><Relationship Id="rId4" Type="http://schemas.openxmlformats.org/officeDocument/2006/relationships/image" Target="../media/image23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4E93-AF64-9749-A9BD-CDEB281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5096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Extracting compact knowledge from massive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BB88D-1315-1345-8FB5-1690475352F1}"/>
              </a:ext>
            </a:extLst>
          </p:cNvPr>
          <p:cNvSpPr txBox="1"/>
          <p:nvPr/>
        </p:nvSpPr>
        <p:spPr>
          <a:xfrm>
            <a:off x="3226208" y="3571876"/>
            <a:ext cx="573958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Dejiao</a:t>
            </a:r>
            <a:r>
              <a:rPr lang="en-US" sz="2800" dirty="0"/>
              <a:t> Zhang</a:t>
            </a:r>
          </a:p>
          <a:p>
            <a:pPr algn="ctr"/>
            <a:r>
              <a:rPr lang="en-US" sz="2400" dirty="0"/>
              <a:t>Electrical Engineering and Computer Science</a:t>
            </a:r>
          </a:p>
          <a:p>
            <a:pPr algn="ctr"/>
            <a:r>
              <a:rPr lang="en-US" sz="2400" dirty="0"/>
              <a:t>University of Michigan, Ann Arbor</a:t>
            </a:r>
          </a:p>
        </p:txBody>
      </p:sp>
    </p:spTree>
    <p:extLst>
      <p:ext uri="{BB962C8B-B14F-4D97-AF65-F5344CB8AC3E}">
        <p14:creationId xmlns:p14="http://schemas.microsoft.com/office/powerpoint/2010/main" val="124508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FDB-42EF-EA46-9F28-1B333644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4" y="92839"/>
            <a:ext cx="10752881" cy="746043"/>
          </a:xfrm>
        </p:spPr>
        <p:txBody>
          <a:bodyPr>
            <a:normAutofit/>
          </a:bodyPr>
          <a:lstStyle/>
          <a:p>
            <a:r>
              <a:rPr lang="en-US" sz="4000" b="1" dirty="0"/>
              <a:t>Optimizing the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lternate Process 42">
                <a:extLst>
                  <a:ext uri="{FF2B5EF4-FFF2-40B4-BE49-F238E27FC236}">
                    <a16:creationId xmlns:a16="http://schemas.microsoft.com/office/drawing/2014/main" id="{EB0ACCD9-BAA5-E84A-936D-A593D2E04F78}"/>
                  </a:ext>
                </a:extLst>
              </p:cNvPr>
              <p:cNvSpPr/>
              <p:nvPr/>
            </p:nvSpPr>
            <p:spPr>
              <a:xfrm>
                <a:off x="455394" y="1026504"/>
                <a:ext cx="10212480" cy="1388304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||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Alternate Process 42">
                <a:extLst>
                  <a:ext uri="{FF2B5EF4-FFF2-40B4-BE49-F238E27FC236}">
                    <a16:creationId xmlns:a16="http://schemas.microsoft.com/office/drawing/2014/main" id="{EB0ACCD9-BAA5-E84A-936D-A593D2E04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94" y="1026504"/>
                <a:ext cx="10212480" cy="1388304"/>
              </a:xfrm>
              <a:prstGeom prst="flowChartAlternateProcess">
                <a:avLst/>
              </a:prstGeom>
              <a:blipFill>
                <a:blip r:embed="rId4"/>
                <a:stretch>
                  <a:fillRect t="-99091" b="-1418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lternate Process 43">
                <a:extLst>
                  <a:ext uri="{FF2B5EF4-FFF2-40B4-BE49-F238E27FC236}">
                    <a16:creationId xmlns:a16="http://schemas.microsoft.com/office/drawing/2014/main" id="{051CEB19-8E23-2244-A9DF-41A5D38412DD}"/>
                  </a:ext>
                </a:extLst>
              </p:cNvPr>
              <p:cNvSpPr/>
              <p:nvPr/>
            </p:nvSpPr>
            <p:spPr>
              <a:xfrm>
                <a:off x="193917" y="993783"/>
                <a:ext cx="10818428" cy="1421025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||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Alternate Process 43">
                <a:extLst>
                  <a:ext uri="{FF2B5EF4-FFF2-40B4-BE49-F238E27FC236}">
                    <a16:creationId xmlns:a16="http://schemas.microsoft.com/office/drawing/2014/main" id="{051CEB19-8E23-2244-A9DF-41A5D3841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17" y="993783"/>
                <a:ext cx="10818428" cy="1421025"/>
              </a:xfrm>
              <a:prstGeom prst="flowChartAlternateProcess">
                <a:avLst/>
              </a:prstGeom>
              <a:blipFill>
                <a:blip r:embed="rId5"/>
                <a:stretch>
                  <a:fillRect t="-95575" b="-13716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Alternate Process 48">
                <a:extLst>
                  <a:ext uri="{FF2B5EF4-FFF2-40B4-BE49-F238E27FC236}">
                    <a16:creationId xmlns:a16="http://schemas.microsoft.com/office/drawing/2014/main" id="{AF2730B6-D5F0-6844-9ABA-61231A779B62}"/>
                  </a:ext>
                </a:extLst>
              </p:cNvPr>
              <p:cNvSpPr/>
              <p:nvPr/>
            </p:nvSpPr>
            <p:spPr>
              <a:xfrm>
                <a:off x="193917" y="993782"/>
                <a:ext cx="10818428" cy="1421025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||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Alternate Process 48">
                <a:extLst>
                  <a:ext uri="{FF2B5EF4-FFF2-40B4-BE49-F238E27FC236}">
                    <a16:creationId xmlns:a16="http://schemas.microsoft.com/office/drawing/2014/main" id="{AF2730B6-D5F0-6844-9ABA-61231A779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17" y="993782"/>
                <a:ext cx="10818428" cy="1421025"/>
              </a:xfrm>
              <a:prstGeom prst="flowChartAlternateProcess">
                <a:avLst/>
              </a:prstGeom>
              <a:blipFill>
                <a:blip r:embed="rId6"/>
                <a:stretch>
                  <a:fillRect t="-95575" b="-13716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C68A9A-291A-A144-96AF-9241407CC2CD}"/>
              </a:ext>
            </a:extLst>
          </p:cNvPr>
          <p:cNvGrpSpPr/>
          <p:nvPr/>
        </p:nvGrpSpPr>
        <p:grpSpPr>
          <a:xfrm>
            <a:off x="334090" y="2772545"/>
            <a:ext cx="5354374" cy="2250880"/>
            <a:chOff x="334090" y="2772545"/>
            <a:chExt cx="5354374" cy="22508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7187474-84D0-2040-915B-601584819504}"/>
                </a:ext>
              </a:extLst>
            </p:cNvPr>
            <p:cNvSpPr/>
            <p:nvPr/>
          </p:nvSpPr>
          <p:spPr>
            <a:xfrm>
              <a:off x="334090" y="2772545"/>
              <a:ext cx="5354374" cy="22508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E9EF088-2E5F-D048-9623-EDB959E9803B}"/>
                    </a:ext>
                  </a:extLst>
                </p:cNvPr>
                <p:cNvSpPr txBox="1"/>
                <p:nvPr/>
              </p:nvSpPr>
              <p:spPr>
                <a:xfrm>
                  <a:off x="879676" y="3173506"/>
                  <a:ext cx="4398380" cy="1722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Proposition 1.   </a:t>
                  </a:r>
                  <a:r>
                    <a:rPr lang="en-US" dirty="0"/>
                    <a:t>Let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denote the empirical estimation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ACCBF9">
                          <a:lumMod val="25000"/>
                        </a:srgbClr>
                      </a:solidFill>
                    </a:rPr>
                    <a:t> </a:t>
                  </a:r>
                  <a:r>
                    <a:rPr lang="en-US" dirty="0"/>
                    <a:t>using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]/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dirty="0"/>
                    <a:t> data samples, then</a:t>
                  </a:r>
                </a:p>
                <a:p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≥1 −2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.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E9EF088-2E5F-D048-9623-EDB959E9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76" y="3173506"/>
                  <a:ext cx="4398380" cy="1722779"/>
                </a:xfrm>
                <a:prstGeom prst="rect">
                  <a:avLst/>
                </a:prstGeom>
                <a:blipFill>
                  <a:blip r:embed="rId7"/>
                  <a:stretch>
                    <a:fillRect l="-862" t="-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48F580-1B34-A645-A350-E8A751682E97}"/>
              </a:ext>
            </a:extLst>
          </p:cNvPr>
          <p:cNvGrpSpPr/>
          <p:nvPr/>
        </p:nvGrpSpPr>
        <p:grpSpPr>
          <a:xfrm>
            <a:off x="5656435" y="3940533"/>
            <a:ext cx="6105993" cy="2455413"/>
            <a:chOff x="4875175" y="3854370"/>
            <a:chExt cx="6105993" cy="245541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6548D-480B-7B42-A601-B0E1366DCC52}"/>
                </a:ext>
              </a:extLst>
            </p:cNvPr>
            <p:cNvSpPr/>
            <p:nvPr/>
          </p:nvSpPr>
          <p:spPr>
            <a:xfrm>
              <a:off x="4875175" y="3854370"/>
              <a:ext cx="6105993" cy="245541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47B13C-8527-4C45-8F63-7B343488DA6E}"/>
                    </a:ext>
                  </a:extLst>
                </p:cNvPr>
                <p:cNvSpPr txBox="1"/>
                <p:nvPr/>
              </p:nvSpPr>
              <p:spPr>
                <a:xfrm>
                  <a:off x="5389045" y="4377853"/>
                  <a:ext cx="5476885" cy="16044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Proposition 2. </a:t>
                  </a:r>
                  <a:r>
                    <a:rPr lang="en-US" dirty="0"/>
                    <a:t>Suppose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is a factorial Gaussian distribution.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dirty="0"/>
                    <a:t> then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dirty="0"/>
                    <a:t>, the upper bound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is attained iff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gaussian distribution with variance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:endParaRPr lang="en-US" dirty="0">
                    <a:solidFill>
                      <a:srgbClr val="FF0000"/>
                    </a:solidFill>
                  </a:endParaRPr>
                </a:p>
                <a:p>
                  <a:r>
                    <a:rPr lang="en-US" b="1" dirty="0"/>
                    <a:t> 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47B13C-8527-4C45-8F63-7B343488D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045" y="4377853"/>
                  <a:ext cx="5476885" cy="1604414"/>
                </a:xfrm>
                <a:prstGeom prst="rect">
                  <a:avLst/>
                </a:prstGeom>
                <a:blipFill>
                  <a:blip r:embed="rId8"/>
                  <a:stretch>
                    <a:fillRect l="-926" t="-7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492051-A6D8-124C-B6A0-DBE4BBECBA0D}"/>
              </a:ext>
            </a:extLst>
          </p:cNvPr>
          <p:cNvGrpSpPr/>
          <p:nvPr/>
        </p:nvGrpSpPr>
        <p:grpSpPr>
          <a:xfrm>
            <a:off x="209473" y="993781"/>
            <a:ext cx="10818428" cy="1421025"/>
            <a:chOff x="209473" y="993781"/>
            <a:chExt cx="10818428" cy="1421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Alternate Process 49">
                  <a:extLst>
                    <a:ext uri="{FF2B5EF4-FFF2-40B4-BE49-F238E27FC236}">
                      <a16:creationId xmlns:a16="http://schemas.microsoft.com/office/drawing/2014/main" id="{EC7841D8-C182-524D-B684-3F229EFC2513}"/>
                    </a:ext>
                  </a:extLst>
                </p:cNvPr>
                <p:cNvSpPr/>
                <p:nvPr/>
              </p:nvSpPr>
              <p:spPr>
                <a:xfrm>
                  <a:off x="209473" y="993781"/>
                  <a:ext cx="10818428" cy="1421025"/>
                </a:xfrm>
                <a:prstGeom prst="flowChartAlternateProcess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Maximiz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𝐾𝐿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rgbClr val="0432FF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|| </m:t>
                        </m:r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b>
                        </m:s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Alternate Process 49">
                  <a:extLst>
                    <a:ext uri="{FF2B5EF4-FFF2-40B4-BE49-F238E27FC236}">
                      <a16:creationId xmlns:a16="http://schemas.microsoft.com/office/drawing/2014/main" id="{EC7841D8-C182-524D-B684-3F229EFC2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73" y="993781"/>
                  <a:ext cx="10818428" cy="1421025"/>
                </a:xfrm>
                <a:prstGeom prst="flowChartAlternateProcess">
                  <a:avLst/>
                </a:prstGeom>
                <a:blipFill>
                  <a:blip r:embed="rId9"/>
                  <a:stretch>
                    <a:fillRect t="-97345" b="-143363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A04E72-4373-0B4C-B51B-E8EE2785E74C}"/>
                    </a:ext>
                  </a:extLst>
                </p:cNvPr>
                <p:cNvSpPr txBox="1"/>
                <p:nvPr/>
              </p:nvSpPr>
              <p:spPr>
                <a:xfrm>
                  <a:off x="7824929" y="997327"/>
                  <a:ext cx="2946625" cy="26161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1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sz="11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𝐚𝐫𝐞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𝐬𝐜𝐚𝐥𝐞𝐝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𝐧𝐨𝐫𝐦𝐚𝐥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𝐝𝐢𝐬𝐭𝐫𝐢𝐛𝐮𝐭𝐢𝐨𝐧</m:t>
                        </m:r>
                      </m:oMath>
                    </m:oMathPara>
                  </a14:m>
                  <a:endParaRPr lang="en-US" sz="11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A04E72-4373-0B4C-B51B-E8EE2785E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929" y="997327"/>
                  <a:ext cx="2946625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97777416-BF89-AB40-A773-E67605432D6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947961" y="1081831"/>
              <a:ext cx="871888" cy="130805"/>
            </a:xfrm>
            <a:prstGeom prst="curvedConnector3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3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F355-0AF8-6F48-B0D6-D261E9FE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226580"/>
            <a:ext cx="11187545" cy="748780"/>
          </a:xfrm>
        </p:spPr>
        <p:txBody>
          <a:bodyPr>
            <a:normAutofit/>
          </a:bodyPr>
          <a:lstStyle/>
          <a:p>
            <a:r>
              <a:rPr lang="en-US" sz="4000" b="1" dirty="0"/>
              <a:t>Related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F3F31-2DBE-DB4A-9DF6-A3A1A855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2968198"/>
            <a:ext cx="7762240" cy="3088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ernate Process 6">
                <a:extLst>
                  <a:ext uri="{FF2B5EF4-FFF2-40B4-BE49-F238E27FC236}">
                    <a16:creationId xmlns:a16="http://schemas.microsoft.com/office/drawing/2014/main" id="{CFF50407-5F35-174E-949B-39ABE475724E}"/>
                  </a:ext>
                </a:extLst>
              </p:cNvPr>
              <p:cNvSpPr/>
              <p:nvPr/>
            </p:nvSpPr>
            <p:spPr>
              <a:xfrm>
                <a:off x="182880" y="1169209"/>
                <a:ext cx="9010998" cy="1223319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IMAE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Alternate Process 6">
                <a:extLst>
                  <a:ext uri="{FF2B5EF4-FFF2-40B4-BE49-F238E27FC236}">
                    <a16:creationId xmlns:a16="http://schemas.microsoft.com/office/drawing/2014/main" id="{CFF50407-5F35-174E-949B-39ABE4757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169209"/>
                <a:ext cx="9010998" cy="1223319"/>
              </a:xfrm>
              <a:prstGeom prst="flowChartAlternateProcess">
                <a:avLst/>
              </a:prstGeom>
              <a:blipFill>
                <a:blip r:embed="rId3"/>
                <a:stretch>
                  <a:fillRect t="-92784" b="-13711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5E7E4-8CA3-654F-A301-BA5D97010412}"/>
                  </a:ext>
                </a:extLst>
              </p:cNvPr>
              <p:cNvSpPr txBox="1"/>
              <p:nvPr/>
            </p:nvSpPr>
            <p:spPr>
              <a:xfrm>
                <a:off x="182880" y="3797294"/>
                <a:ext cx="3987800" cy="830997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isotropic</m:t>
                    </m:r>
                    <m: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distribution</m:t>
                    </m:r>
                  </m:oMath>
                </a14:m>
                <a:endParaRPr lang="en-US" sz="1600" dirty="0">
                  <a:solidFill>
                    <a:srgbClr val="0432FF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endParaRPr lang="en-US" sz="1600" dirty="0">
                  <a:solidFill>
                    <a:srgbClr val="0432FF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distribution</m:t>
                    </m:r>
                    <m:r>
                      <a:rPr lang="en-US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5E7E4-8CA3-654F-A301-BA5D97010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3797294"/>
                <a:ext cx="3987800" cy="83099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3E0435C-197D-BE4A-9FF8-9351D8DE7538}"/>
              </a:ext>
            </a:extLst>
          </p:cNvPr>
          <p:cNvSpPr txBox="1"/>
          <p:nvPr/>
        </p:nvSpPr>
        <p:spPr>
          <a:xfrm>
            <a:off x="5563258" y="2193471"/>
            <a:ext cx="2678778" cy="78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A2AE3-F854-C541-A67D-EFA29FC037E3}"/>
              </a:ext>
            </a:extLst>
          </p:cNvPr>
          <p:cNvSpPr/>
          <p:nvPr/>
        </p:nvSpPr>
        <p:spPr>
          <a:xfrm>
            <a:off x="5429541" y="2318456"/>
            <a:ext cx="9042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8006B-5010-A949-891A-BDD5A1409F4D}"/>
                  </a:ext>
                </a:extLst>
              </p:cNvPr>
              <p:cNvSpPr txBox="1"/>
              <p:nvPr/>
            </p:nvSpPr>
            <p:spPr>
              <a:xfrm>
                <a:off x="219035" y="6382921"/>
                <a:ext cx="109933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[1] VAE (</a:t>
                </a:r>
                <a:r>
                  <a:rPr lang="en-US" sz="1600" dirty="0" err="1"/>
                  <a:t>Kingma&amp;Welling</a:t>
                </a:r>
                <a:r>
                  <a:rPr lang="en-US" sz="1600" dirty="0"/>
                  <a:t>, 2014)   [2]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-VAE (Higgins et al., 2017)   [3]</a:t>
                </a:r>
                <a:r>
                  <a:rPr lang="en-US" sz="1600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-VAE (Zhao et al., 2017)   [4]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Joint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-VAE (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Doupont</a:t>
                </a:r>
                <a:r>
                  <a:rPr lang="en-US" sz="1600" dirty="0">
                    <a:solidFill>
                      <a:schemeClr val="tx1"/>
                    </a:solidFill>
                  </a:rPr>
                  <a:t> 2018))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8006B-5010-A949-891A-BDD5A140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35" y="6382921"/>
                <a:ext cx="10993314" cy="338554"/>
              </a:xfrm>
              <a:prstGeom prst="rect">
                <a:avLst/>
              </a:prstGeom>
              <a:blipFill>
                <a:blip r:embed="rId5"/>
                <a:stretch>
                  <a:fillRect l="-23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7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56CB-8EAD-FB46-8C4A-9AD0D652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1" y="35625"/>
            <a:ext cx="10515600" cy="757619"/>
          </a:xfrm>
        </p:spPr>
        <p:txBody>
          <a:bodyPr>
            <a:normAutofit/>
          </a:bodyPr>
          <a:lstStyle/>
          <a:p>
            <a:r>
              <a:rPr lang="en-US" sz="4000" b="1" dirty="0"/>
              <a:t>Quantitative comparison on (Fashion) MNIST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104FC-D9B5-784B-A53E-5330D9EF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0" y="1121825"/>
            <a:ext cx="6794339" cy="4755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78401-12B5-BA40-9B06-D78AD6FE39C9}"/>
                  </a:ext>
                </a:extLst>
              </p:cNvPr>
              <p:cNvSpPr txBox="1"/>
              <p:nvPr/>
            </p:nvSpPr>
            <p:spPr>
              <a:xfrm>
                <a:off x="950976" y="5925312"/>
                <a:ext cx="58835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Evaluating different models by sweeping over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IMAE</m:t>
                    </m:r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values.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78401-12B5-BA40-9B06-D78AD6FE3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5925312"/>
                <a:ext cx="5883511" cy="338554"/>
              </a:xfrm>
              <a:prstGeom prst="rect">
                <a:avLst/>
              </a:prstGeom>
              <a:blipFill>
                <a:blip r:embed="rId3"/>
                <a:stretch>
                  <a:fillRect l="-431" t="-3704" r="-64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1B9FC26-410A-FF42-870B-ADAB9A93B735}"/>
              </a:ext>
            </a:extLst>
          </p:cNvPr>
          <p:cNvGrpSpPr/>
          <p:nvPr/>
        </p:nvGrpSpPr>
        <p:grpSpPr>
          <a:xfrm>
            <a:off x="7153220" y="2214778"/>
            <a:ext cx="4840660" cy="3248208"/>
            <a:chOff x="7153220" y="2214778"/>
            <a:chExt cx="4840660" cy="3248208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EDAA85BD-909A-B445-AC6A-F20A7AA2C9BB}"/>
                </a:ext>
              </a:extLst>
            </p:cNvPr>
            <p:cNvSpPr/>
            <p:nvPr/>
          </p:nvSpPr>
          <p:spPr>
            <a:xfrm>
              <a:off x="7153220" y="3193549"/>
              <a:ext cx="715845" cy="1616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E13948-81B1-F646-9F75-A0DB098E575D}"/>
                </a:ext>
              </a:extLst>
            </p:cNvPr>
            <p:cNvGrpSpPr/>
            <p:nvPr/>
          </p:nvGrpSpPr>
          <p:grpSpPr>
            <a:xfrm>
              <a:off x="7704514" y="2214778"/>
              <a:ext cx="4289366" cy="3248208"/>
              <a:chOff x="7704514" y="2214778"/>
              <a:chExt cx="4289366" cy="324820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74BCEA7-0307-0442-818A-401A1DD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9598" y="2214778"/>
                <a:ext cx="3421380" cy="228092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137FA46-AD2C-FD44-8263-CAD8DED806B8}"/>
                      </a:ext>
                    </a:extLst>
                  </p:cNvPr>
                  <p:cNvSpPr txBox="1"/>
                  <p:nvPr/>
                </p:nvSpPr>
                <p:spPr>
                  <a:xfrm>
                    <a:off x="7704514" y="4631989"/>
                    <a:ext cx="428936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Different models achieves different trade-offs between category balance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 and category separation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137FA46-AD2C-FD44-8263-CAD8DED806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4514" y="4631989"/>
                    <a:ext cx="4289366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92" t="-1515" b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0463D-8A06-6749-AF95-C86DE369A99C}"/>
                  </a:ext>
                </a:extLst>
              </p:cNvPr>
              <p:cNvSpPr txBox="1"/>
              <p:nvPr/>
            </p:nvSpPr>
            <p:spPr>
              <a:xfrm>
                <a:off x="8155328" y="1055260"/>
                <a:ext cx="3169920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⋯,10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0463D-8A06-6749-AF95-C86DE369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328" y="1055260"/>
                <a:ext cx="3169920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1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A327-2755-1948-932B-C0D11E01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699"/>
            <a:ext cx="10515600" cy="792343"/>
          </a:xfrm>
        </p:spPr>
        <p:txBody>
          <a:bodyPr>
            <a:normAutofit/>
          </a:bodyPr>
          <a:lstStyle/>
          <a:p>
            <a:r>
              <a:rPr lang="en-US" sz="4000" b="1" dirty="0"/>
              <a:t>Qualitative comparison on (Fashion) MNIST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7D89A-A66B-D341-97D4-5FE88B2F9AB3}"/>
              </a:ext>
            </a:extLst>
          </p:cNvPr>
          <p:cNvSpPr txBox="1"/>
          <p:nvPr/>
        </p:nvSpPr>
        <p:spPr>
          <a:xfrm>
            <a:off x="749755" y="917161"/>
            <a:ext cx="141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Traverse </a:t>
            </a:r>
            <a:r>
              <a:rPr lang="en-US" sz="2000" dirty="0" err="1">
                <a:solidFill>
                  <a:srgbClr val="0432FF"/>
                </a:solidFill>
              </a:rPr>
              <a:t>z</a:t>
            </a:r>
            <a:r>
              <a:rPr lang="en-US" sz="2000" baseline="-25000" dirty="0" err="1">
                <a:solidFill>
                  <a:srgbClr val="0432FF"/>
                </a:solidFill>
              </a:rPr>
              <a:t>k</a:t>
            </a:r>
            <a:endParaRPr lang="en-US" sz="2000" baseline="-25000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B60DB-FA3E-1542-AD81-417D3E5E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45" y="1339602"/>
            <a:ext cx="1843263" cy="1793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FF9DF-CF0C-FC49-B6B6-EBD9A046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83" y="1339602"/>
            <a:ext cx="1843263" cy="1793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23BC2-829D-7D4E-B9A8-ED63FD158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199" y="1339602"/>
            <a:ext cx="1853042" cy="1803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AF852-6688-D54C-BC1C-3EE2534D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137" y="1339602"/>
            <a:ext cx="1862820" cy="18129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8A86A2-9CA0-9F4B-991D-A75C66ACCC04}"/>
              </a:ext>
            </a:extLst>
          </p:cNvPr>
          <p:cNvCxnSpPr/>
          <p:nvPr/>
        </p:nvCxnSpPr>
        <p:spPr>
          <a:xfrm>
            <a:off x="675223" y="1281792"/>
            <a:ext cx="1633023" cy="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9030BD-49E6-7A46-83C8-6A072DCEF7C9}"/>
              </a:ext>
            </a:extLst>
          </p:cNvPr>
          <p:cNvSpPr txBox="1"/>
          <p:nvPr/>
        </p:nvSpPr>
        <p:spPr>
          <a:xfrm rot="16200000">
            <a:off x="-325674" y="1972608"/>
            <a:ext cx="133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Traverse 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1A2612-3A1D-5841-93F4-6EC0D0B99B6E}"/>
              </a:ext>
            </a:extLst>
          </p:cNvPr>
          <p:cNvCxnSpPr>
            <a:cxnSpLocks/>
          </p:cNvCxnSpPr>
          <p:nvPr/>
        </p:nvCxnSpPr>
        <p:spPr>
          <a:xfrm>
            <a:off x="503800" y="1408122"/>
            <a:ext cx="0" cy="1678759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E1932-0B93-0F49-8F05-C685BAEE5038}"/>
              </a:ext>
            </a:extLst>
          </p:cNvPr>
          <p:cNvSpPr txBox="1"/>
          <p:nvPr/>
        </p:nvSpPr>
        <p:spPr>
          <a:xfrm>
            <a:off x="608962" y="3138530"/>
            <a:ext cx="1816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I(x; z</a:t>
            </a:r>
            <a:r>
              <a:rPr lang="en-US" sz="1600" baseline="-25000" dirty="0"/>
              <a:t>3</a:t>
            </a:r>
            <a:r>
              <a:rPr lang="en-US" sz="1600" dirty="0"/>
              <a:t>) = 1.8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8202-92E1-FF44-BDE1-DD1154D592FD}"/>
              </a:ext>
            </a:extLst>
          </p:cNvPr>
          <p:cNvSpPr txBox="1"/>
          <p:nvPr/>
        </p:nvSpPr>
        <p:spPr>
          <a:xfrm>
            <a:off x="2829090" y="3138530"/>
            <a:ext cx="173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5</a:t>
            </a:r>
            <a:r>
              <a:rPr lang="en-US" sz="1600" dirty="0"/>
              <a:t>) = 1.6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00EB2-BA5F-5D44-92E1-8BC3355D51A2}"/>
              </a:ext>
            </a:extLst>
          </p:cNvPr>
          <p:cNvSpPr txBox="1"/>
          <p:nvPr/>
        </p:nvSpPr>
        <p:spPr>
          <a:xfrm>
            <a:off x="4815255" y="3138530"/>
            <a:ext cx="147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6</a:t>
            </a:r>
            <a:r>
              <a:rPr lang="en-US" sz="1600" dirty="0"/>
              <a:t>) = 1.0</a:t>
            </a:r>
            <a:endParaRPr lang="en-US" sz="16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FB1CC-29E6-E547-A81C-13AFF1502086}"/>
              </a:ext>
            </a:extLst>
          </p:cNvPr>
          <p:cNvSpPr txBox="1"/>
          <p:nvPr/>
        </p:nvSpPr>
        <p:spPr>
          <a:xfrm>
            <a:off x="6710961" y="3138530"/>
            <a:ext cx="153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8</a:t>
            </a:r>
            <a:r>
              <a:rPr lang="en-US" sz="1600" dirty="0"/>
              <a:t>) = 0.0</a:t>
            </a:r>
            <a:endParaRPr lang="en-US" sz="1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4F34B-83F3-0444-A64A-EBF97D3DED4D}"/>
              </a:ext>
            </a:extLst>
          </p:cNvPr>
          <p:cNvSpPr txBox="1"/>
          <p:nvPr/>
        </p:nvSpPr>
        <p:spPr>
          <a:xfrm rot="16200000">
            <a:off x="7707070" y="1953029"/>
            <a:ext cx="146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y) = 2.3</a:t>
            </a:r>
            <a:endParaRPr lang="en-US" sz="16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AF640-7C59-8546-A473-CB4EDE1FF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02" y="3499945"/>
            <a:ext cx="1857931" cy="1808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EF09D8-7FF3-7445-84B6-9E3F894CE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197" y="3491379"/>
            <a:ext cx="1857931" cy="1808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0AA19E-C9F2-1A47-9655-B0D8113E3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0501" y="3499945"/>
            <a:ext cx="1831527" cy="1808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2F3C8B-2744-0448-AC92-D54F1B692C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5909" y="3474249"/>
            <a:ext cx="1857931" cy="18081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8C4B89-B70C-C54D-878B-F54F64BDD49B}"/>
              </a:ext>
            </a:extLst>
          </p:cNvPr>
          <p:cNvSpPr txBox="1"/>
          <p:nvPr/>
        </p:nvSpPr>
        <p:spPr>
          <a:xfrm>
            <a:off x="802548" y="5344542"/>
            <a:ext cx="1694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1</a:t>
            </a:r>
            <a:r>
              <a:rPr lang="en-US" sz="1600" dirty="0"/>
              <a:t>) = 2.2</a:t>
            </a:r>
            <a:endParaRPr lang="en-US" sz="16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AD3CA-69F2-8748-AB92-BB26EE4F2BA0}"/>
              </a:ext>
            </a:extLst>
          </p:cNvPr>
          <p:cNvSpPr txBox="1"/>
          <p:nvPr/>
        </p:nvSpPr>
        <p:spPr>
          <a:xfrm>
            <a:off x="2895636" y="5344542"/>
            <a:ext cx="177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7</a:t>
            </a:r>
            <a:r>
              <a:rPr lang="en-US" sz="1600" dirty="0"/>
              <a:t>) = 2.0</a:t>
            </a:r>
            <a:endParaRPr lang="en-US" sz="16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46DB-7DD9-7947-A213-CC325E8C9B99}"/>
              </a:ext>
            </a:extLst>
          </p:cNvPr>
          <p:cNvSpPr txBox="1"/>
          <p:nvPr/>
        </p:nvSpPr>
        <p:spPr>
          <a:xfrm>
            <a:off x="4799442" y="5344541"/>
            <a:ext cx="149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2</a:t>
            </a:r>
            <a:r>
              <a:rPr lang="en-US" sz="1600" dirty="0"/>
              <a:t>) = 1.4</a:t>
            </a:r>
            <a:endParaRPr lang="en-US" sz="16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F5DDA-4C16-0444-83A7-9197C0B2E779}"/>
              </a:ext>
            </a:extLst>
          </p:cNvPr>
          <p:cNvSpPr txBox="1"/>
          <p:nvPr/>
        </p:nvSpPr>
        <p:spPr>
          <a:xfrm>
            <a:off x="6802105" y="5344541"/>
            <a:ext cx="153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9</a:t>
            </a:r>
            <a:r>
              <a:rPr lang="en-US" sz="1600" dirty="0"/>
              <a:t>) = 0.0</a:t>
            </a:r>
            <a:endParaRPr lang="en-US" sz="16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A55E2-733E-EB46-8212-B19860B71CFD}"/>
              </a:ext>
            </a:extLst>
          </p:cNvPr>
          <p:cNvSpPr txBox="1"/>
          <p:nvPr/>
        </p:nvSpPr>
        <p:spPr>
          <a:xfrm rot="16200000">
            <a:off x="7777854" y="4151176"/>
            <a:ext cx="1348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</a:t>
            </a:r>
            <a:r>
              <a:rPr lang="en-US" sz="1600" baseline="-25000" dirty="0" err="1"/>
              <a:t>ɸ</a:t>
            </a:r>
            <a:r>
              <a:rPr lang="en-US" sz="1600" dirty="0"/>
              <a:t>(x; y) = 2.3</a:t>
            </a:r>
            <a:endParaRPr lang="en-US" sz="1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E2F723-C58D-D64A-BC3F-9194BEABD900}"/>
                  </a:ext>
                </a:extLst>
              </p:cNvPr>
              <p:cNvSpPr txBox="1"/>
              <p:nvPr/>
            </p:nvSpPr>
            <p:spPr>
              <a:xfrm>
                <a:off x="833381" y="6060328"/>
                <a:ext cx="10301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first randomly sample two isotropic gaussian random vectors for MNIST and Fashion MNIST correspondingly,  then we traverse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within range [-2.5, 2.5] in each row (with y fixed)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1,2, …, 10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in each column (with z fixed)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E2F723-C58D-D64A-BC3F-9194BEAB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81" y="6060328"/>
                <a:ext cx="10301467" cy="861774"/>
              </a:xfrm>
              <a:prstGeom prst="rect">
                <a:avLst/>
              </a:prstGeom>
              <a:blipFill>
                <a:blip r:embed="rId10"/>
                <a:stretch>
                  <a:fillRect l="-369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F477540-1231-3D48-8528-7F1C9AE3F0A3}"/>
              </a:ext>
            </a:extLst>
          </p:cNvPr>
          <p:cNvSpPr txBox="1"/>
          <p:nvPr/>
        </p:nvSpPr>
        <p:spPr>
          <a:xfrm>
            <a:off x="3783653" y="5674564"/>
            <a:ext cx="106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(a) IMAE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7ADBB7-B5C3-2844-8FAC-4A4C2DFB75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5603" y="3471038"/>
            <a:ext cx="1925089" cy="18114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163447-FF0B-AF40-ACC1-34161515F8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5603" y="1362095"/>
            <a:ext cx="1925089" cy="17714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DD5F3D-27F8-E846-AD7A-316CB8114B75}"/>
              </a:ext>
            </a:extLst>
          </p:cNvPr>
          <p:cNvSpPr txBox="1"/>
          <p:nvPr/>
        </p:nvSpPr>
        <p:spPr>
          <a:xfrm>
            <a:off x="9409832" y="3101119"/>
            <a:ext cx="153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6</a:t>
            </a:r>
            <a:r>
              <a:rPr lang="en-US" sz="1600" dirty="0"/>
              <a:t>) = 1.7</a:t>
            </a:r>
            <a:endParaRPr lang="en-US" sz="16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80D025-FC5A-1140-BD36-210193DE13CB}"/>
              </a:ext>
            </a:extLst>
          </p:cNvPr>
          <p:cNvSpPr txBox="1"/>
          <p:nvPr/>
        </p:nvSpPr>
        <p:spPr>
          <a:xfrm>
            <a:off x="9412198" y="5289307"/>
            <a:ext cx="153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z</a:t>
            </a:r>
            <a:r>
              <a:rPr lang="en-US" sz="1600" baseline="-25000" dirty="0"/>
              <a:t>8</a:t>
            </a:r>
            <a:r>
              <a:rPr lang="en-US" sz="1600" dirty="0"/>
              <a:t>) = 2.2</a:t>
            </a:r>
            <a:endParaRPr lang="en-US" sz="1600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AA6731-BB5E-DF49-97AF-1D3027F2BA6A}"/>
              </a:ext>
            </a:extLst>
          </p:cNvPr>
          <p:cNvSpPr txBox="1"/>
          <p:nvPr/>
        </p:nvSpPr>
        <p:spPr>
          <a:xfrm rot="16200000">
            <a:off x="10605541" y="4167212"/>
            <a:ext cx="1348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y) = 0.0</a:t>
            </a:r>
            <a:endParaRPr lang="en-US" sz="16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8D63BD-9784-C14D-ADA4-9607DB0AC3AB}"/>
              </a:ext>
            </a:extLst>
          </p:cNvPr>
          <p:cNvSpPr txBox="1"/>
          <p:nvPr/>
        </p:nvSpPr>
        <p:spPr>
          <a:xfrm rot="16200000">
            <a:off x="10605542" y="2010114"/>
            <a:ext cx="1348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I(x; y) = 0.0</a:t>
            </a:r>
            <a:endParaRPr lang="en-US" sz="1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95A6D7-CE72-4647-A587-1679F9F5814B}"/>
                  </a:ext>
                </a:extLst>
              </p:cNvPr>
              <p:cNvSpPr txBox="1"/>
              <p:nvPr/>
            </p:nvSpPr>
            <p:spPr>
              <a:xfrm>
                <a:off x="9676435" y="5613645"/>
                <a:ext cx="1108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-VAE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95A6D7-CE72-4647-A587-1679F9F5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435" y="5613645"/>
                <a:ext cx="1108509" cy="369332"/>
              </a:xfrm>
              <a:prstGeom prst="rect">
                <a:avLst/>
              </a:prstGeom>
              <a:blipFill>
                <a:blip r:embed="rId13"/>
                <a:stretch>
                  <a:fillRect l="-4545" t="-6667" r="-34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92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2DA1-7070-2646-A09D-B3AD8EDB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0"/>
            <a:ext cx="10515600" cy="833377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dSprites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FC7CD-642F-044D-8EAF-E408495599C6}"/>
              </a:ext>
            </a:extLst>
          </p:cNvPr>
          <p:cNvSpPr txBox="1"/>
          <p:nvPr/>
        </p:nvSpPr>
        <p:spPr>
          <a:xfrm>
            <a:off x="370389" y="1180617"/>
            <a:ext cx="687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Latent factors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Y: square, ellipse, heart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Z: scale, orientation, position x-axis, position y-axis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5BE06-000D-5E46-989C-B5DFA75A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86" y="1059083"/>
            <a:ext cx="3157314" cy="246540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DB2263-2BF3-B04A-8A51-CAB600E00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032587"/>
              </p:ext>
            </p:extLst>
          </p:nvPr>
        </p:nvGraphicFramePr>
        <p:xfrm>
          <a:off x="2272685" y="5424787"/>
          <a:ext cx="5396890" cy="987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378">
                  <a:extLst>
                    <a:ext uri="{9D8B030D-6E8A-4147-A177-3AD203B41FA5}">
                      <a16:colId xmlns:a16="http://schemas.microsoft.com/office/drawing/2014/main" val="133229845"/>
                    </a:ext>
                  </a:extLst>
                </a:gridCol>
                <a:gridCol w="1079378">
                  <a:extLst>
                    <a:ext uri="{9D8B030D-6E8A-4147-A177-3AD203B41FA5}">
                      <a16:colId xmlns:a16="http://schemas.microsoft.com/office/drawing/2014/main" val="1533160225"/>
                    </a:ext>
                  </a:extLst>
                </a:gridCol>
                <a:gridCol w="1079378">
                  <a:extLst>
                    <a:ext uri="{9D8B030D-6E8A-4147-A177-3AD203B41FA5}">
                      <a16:colId xmlns:a16="http://schemas.microsoft.com/office/drawing/2014/main" val="4036321575"/>
                    </a:ext>
                  </a:extLst>
                </a:gridCol>
                <a:gridCol w="1079378">
                  <a:extLst>
                    <a:ext uri="{9D8B030D-6E8A-4147-A177-3AD203B41FA5}">
                      <a16:colId xmlns:a16="http://schemas.microsoft.com/office/drawing/2014/main" val="41458132"/>
                    </a:ext>
                  </a:extLst>
                </a:gridCol>
                <a:gridCol w="1079378">
                  <a:extLst>
                    <a:ext uri="{9D8B030D-6E8A-4147-A177-3AD203B41FA5}">
                      <a16:colId xmlns:a16="http://schemas.microsoft.com/office/drawing/2014/main" val="55667014"/>
                    </a:ext>
                  </a:extLst>
                </a:gridCol>
              </a:tblGrid>
              <a:tr h="9872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2.20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0.21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69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FB406-82F8-B747-806E-E9969B626169}"/>
                  </a:ext>
                </a:extLst>
              </p:cNvPr>
              <p:cNvSpPr txBox="1"/>
              <p:nvPr/>
            </p:nvSpPr>
            <p:spPr>
              <a:xfrm>
                <a:off x="1167176" y="5688946"/>
                <a:ext cx="10769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scale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FB406-82F8-B747-806E-E9969B62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6" y="5688946"/>
                <a:ext cx="1076959" cy="400110"/>
              </a:xfrm>
              <a:prstGeom prst="rect">
                <a:avLst/>
              </a:prstGeom>
              <a:blipFill>
                <a:blip r:embed="rId3"/>
                <a:stretch>
                  <a:fillRect t="-6250" r="-348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2C1597-A06E-B64C-9FEC-2C149B130036}"/>
                  </a:ext>
                </a:extLst>
              </p:cNvPr>
              <p:cNvSpPr txBox="1"/>
              <p:nvPr/>
            </p:nvSpPr>
            <p:spPr>
              <a:xfrm>
                <a:off x="2599597" y="6419715"/>
                <a:ext cx="48564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2C1597-A06E-B64C-9FEC-2C149B130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97" y="6419715"/>
                <a:ext cx="485648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89F989B-FF93-C74D-A73F-D55D62BD4283}"/>
              </a:ext>
            </a:extLst>
          </p:cNvPr>
          <p:cNvGrpSpPr/>
          <p:nvPr/>
        </p:nvGrpSpPr>
        <p:grpSpPr>
          <a:xfrm>
            <a:off x="184619" y="3579831"/>
            <a:ext cx="11712388" cy="1595638"/>
            <a:chOff x="14288" y="5043863"/>
            <a:chExt cx="11712388" cy="15956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3DF045-E677-F54B-A721-EFE833C501D4}"/>
                </a:ext>
              </a:extLst>
            </p:cNvPr>
            <p:cNvSpPr txBox="1"/>
            <p:nvPr/>
          </p:nvSpPr>
          <p:spPr>
            <a:xfrm>
              <a:off x="162561" y="5043863"/>
              <a:ext cx="5707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50000"/>
                    </a:schemeClr>
                  </a:solidFill>
                </a:rPr>
                <a:t>Disentanglement metric (</a:t>
              </a:r>
              <a:r>
                <a:rPr lang="en-US" sz="2000" b="1" dirty="0" err="1">
                  <a:solidFill>
                    <a:schemeClr val="bg2">
                      <a:lumMod val="50000"/>
                    </a:schemeClr>
                  </a:solidFill>
                </a:rPr>
                <a:t>Tianqi</a:t>
              </a:r>
              <a:r>
                <a:rPr lang="en-US" sz="2000" b="1" dirty="0">
                  <a:solidFill>
                    <a:schemeClr val="bg2">
                      <a:lumMod val="50000"/>
                    </a:schemeClr>
                  </a:solidFill>
                </a:rPr>
                <a:t> Chen et al., 2018)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2F427C-285A-BD49-9768-E9B66DFCF6A0}"/>
                    </a:ext>
                  </a:extLst>
                </p:cNvPr>
                <p:cNvSpPr txBox="1"/>
                <p:nvPr/>
              </p:nvSpPr>
              <p:spPr>
                <a:xfrm>
                  <a:off x="14288" y="5607424"/>
                  <a:ext cx="11712388" cy="103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MIG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; 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a14:m>
                  <a:r>
                    <a:rPr lang="en-US" sz="2000" dirty="0"/>
                    <a:t>     where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2000" dirty="0"/>
                </a:p>
                <a:p>
                  <a:pPr algn="ctr"/>
                  <a:r>
                    <a:rPr lang="en-US" sz="2000" dirty="0"/>
                    <a:t>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denotes the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000" dirty="0"/>
                    <a:t>-</a:t>
                  </a:r>
                  <a:r>
                    <a:rPr lang="en-US" sz="2000" dirty="0" err="1"/>
                    <a:t>th</a:t>
                  </a:r>
                  <a:r>
                    <a:rPr lang="en-US" sz="2000" dirty="0"/>
                    <a:t> true factor and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2F427C-285A-BD49-9768-E9B66DFCF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8" y="5607424"/>
                  <a:ext cx="11712388" cy="1032077"/>
                </a:xfrm>
                <a:prstGeom prst="rect">
                  <a:avLst/>
                </a:prstGeom>
                <a:blipFill>
                  <a:blip r:embed="rId5"/>
                  <a:stretch>
                    <a:fillRect t="-33735" b="-19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3A21-628C-7547-B3AB-BF0F8B2DDD27}"/>
                  </a:ext>
                </a:extLst>
              </p:cNvPr>
              <p:cNvSpPr txBox="1"/>
              <p:nvPr/>
            </p:nvSpPr>
            <p:spPr>
              <a:xfrm>
                <a:off x="1355596" y="2487956"/>
                <a:ext cx="506552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We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all four models.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F3A21-628C-7547-B3AB-BF0F8B2D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96" y="2487956"/>
                <a:ext cx="5065523" cy="369332"/>
              </a:xfrm>
              <a:prstGeom prst="rect">
                <a:avLst/>
              </a:prstGeom>
              <a:blipFill>
                <a:blip r:embed="rId6"/>
                <a:stretch>
                  <a:fillRect t="-6452" b="-19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02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C2BC21-D402-C843-8C8C-8BBB7AAD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5" y="104172"/>
            <a:ext cx="10515600" cy="833377"/>
          </a:xfrm>
        </p:spPr>
        <p:txBody>
          <a:bodyPr>
            <a:normAutofit/>
          </a:bodyPr>
          <a:lstStyle/>
          <a:p>
            <a:r>
              <a:rPr lang="en-US" sz="4000" b="1" dirty="0"/>
              <a:t>Quantitative evaluation on </a:t>
            </a:r>
            <a:r>
              <a:rPr lang="en-US" sz="4000" b="1" dirty="0" err="1"/>
              <a:t>dSprites</a:t>
            </a: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311E6-8C79-B54D-9B77-B0134B4B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3" y="1650734"/>
            <a:ext cx="11790016" cy="2679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D36A42-C282-2E43-81D4-CC94950FE5BC}"/>
              </a:ext>
            </a:extLst>
          </p:cNvPr>
          <p:cNvSpPr txBox="1"/>
          <p:nvPr/>
        </p:nvSpPr>
        <p:spPr>
          <a:xfrm>
            <a:off x="1446835" y="4641449"/>
            <a:ext cx="1001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results are reported over 20 random initializations. Shade regions indicate 90% confidence interval. </a:t>
            </a:r>
          </a:p>
        </p:txBody>
      </p:sp>
    </p:spTree>
    <p:extLst>
      <p:ext uri="{BB962C8B-B14F-4D97-AF65-F5344CB8AC3E}">
        <p14:creationId xmlns:p14="http://schemas.microsoft.com/office/powerpoint/2010/main" val="67333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C2BC21-D402-C843-8C8C-8BBB7AAD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5" y="104172"/>
            <a:ext cx="10515600" cy="833377"/>
          </a:xfrm>
        </p:spPr>
        <p:txBody>
          <a:bodyPr>
            <a:normAutofit/>
          </a:bodyPr>
          <a:lstStyle/>
          <a:p>
            <a:r>
              <a:rPr lang="en-US" sz="4000" b="1" dirty="0"/>
              <a:t>Quantitative evaluation on </a:t>
            </a:r>
            <a:r>
              <a:rPr lang="en-US" sz="4000" b="1" dirty="0" err="1"/>
              <a:t>dSprites</a:t>
            </a:r>
            <a:endParaRPr lang="en-US" sz="4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3C5D4B-E727-D147-8F10-6589047DBDCA}"/>
              </a:ext>
            </a:extLst>
          </p:cNvPr>
          <p:cNvGrpSpPr/>
          <p:nvPr/>
        </p:nvGrpSpPr>
        <p:grpSpPr>
          <a:xfrm>
            <a:off x="4849469" y="851387"/>
            <a:ext cx="4767363" cy="2540840"/>
            <a:chOff x="2071890" y="3796371"/>
            <a:chExt cx="4767363" cy="25408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53C1D2-6205-CF44-91B2-67B0A907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1890" y="4263715"/>
              <a:ext cx="2490724" cy="20734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E7D28F-050F-4841-ABE7-1DB8540C4B52}"/>
                    </a:ext>
                  </a:extLst>
                </p:cNvPr>
                <p:cNvSpPr txBox="1"/>
                <p:nvPr/>
              </p:nvSpPr>
              <p:spPr>
                <a:xfrm>
                  <a:off x="4517313" y="4246936"/>
                  <a:ext cx="1474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rotation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E7D28F-050F-4841-ABE7-1DB8540C4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313" y="4246936"/>
                  <a:ext cx="1474290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032ED-83E5-F949-8E73-38316F4F7202}"/>
                    </a:ext>
                  </a:extLst>
                </p:cNvPr>
                <p:cNvSpPr txBox="1"/>
                <p:nvPr/>
              </p:nvSpPr>
              <p:spPr>
                <a:xfrm>
                  <a:off x="4530366" y="4665737"/>
                  <a:ext cx="230888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y-axis</a:t>
                  </a:r>
                  <a:r>
                    <a:rPr lang="en-US" sz="20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+ scale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032ED-83E5-F949-8E73-38316F4F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0366" y="4665737"/>
                  <a:ext cx="2308887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46EBE8-E7F5-AF46-9A4D-7026B461FC40}"/>
                    </a:ext>
                  </a:extLst>
                </p:cNvPr>
                <p:cNvSpPr txBox="1"/>
                <p:nvPr/>
              </p:nvSpPr>
              <p:spPr>
                <a:xfrm>
                  <a:off x="4530366" y="5085208"/>
                  <a:ext cx="222395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sz="2000" dirty="0"/>
                    <a:t>: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rotation</a:t>
                  </a:r>
                  <a:r>
                    <a:rPr lang="en-US" sz="20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+ scale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46EBE8-E7F5-AF46-9A4D-7026B461F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0366" y="5085208"/>
                  <a:ext cx="222395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C4BD57-6E5C-4A41-9D87-3F68A8EB8D19}"/>
                    </a:ext>
                  </a:extLst>
                </p:cNvPr>
                <p:cNvSpPr txBox="1"/>
                <p:nvPr/>
              </p:nvSpPr>
              <p:spPr>
                <a:xfrm>
                  <a:off x="4545889" y="5502098"/>
                  <a:ext cx="229336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a14:m>
                  <a:r>
                    <a:rPr lang="en-US" sz="2000" dirty="0"/>
                    <a:t>: </a:t>
                  </a:r>
                  <a:r>
                    <a:rPr lang="en-US" sz="2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y-axis</a:t>
                  </a:r>
                  <a:r>
                    <a:rPr lang="en-US" sz="20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+ scale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C4BD57-6E5C-4A41-9D87-3F68A8EB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889" y="5502098"/>
                  <a:ext cx="2293364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06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4B8EAF-B770-4243-BDA4-2236C403DFA8}"/>
                    </a:ext>
                  </a:extLst>
                </p:cNvPr>
                <p:cNvSpPr txBox="1"/>
                <p:nvPr/>
              </p:nvSpPr>
              <p:spPr>
                <a:xfrm>
                  <a:off x="4553228" y="5898803"/>
                  <a:ext cx="22860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a14:m>
                  <a:r>
                    <a:rPr lang="en-US" sz="2000" dirty="0"/>
                    <a:t>: </a:t>
                  </a:r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shape</a:t>
                  </a:r>
                  <a:r>
                    <a:rPr lang="en-US" sz="20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+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rotation</a:t>
                  </a:r>
                  <a:r>
                    <a:rPr lang="en-US" sz="20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4B8EAF-B770-4243-BDA4-2236C403D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228" y="5898803"/>
                  <a:ext cx="2286025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5F9E9E-EADA-414C-849B-20C5C081D07C}"/>
                    </a:ext>
                  </a:extLst>
                </p:cNvPr>
                <p:cNvSpPr txBox="1"/>
                <p:nvPr/>
              </p:nvSpPr>
              <p:spPr>
                <a:xfrm>
                  <a:off x="2629764" y="3796371"/>
                  <a:ext cx="16839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Traverse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5F9E9E-EADA-414C-849B-20C5C081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764" y="3796371"/>
                  <a:ext cx="1683961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3759"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0674D4-1DDB-D04E-BDF4-36F2E01FD128}"/>
                </a:ext>
              </a:extLst>
            </p:cNvPr>
            <p:cNvCxnSpPr/>
            <p:nvPr/>
          </p:nvCxnSpPr>
          <p:spPr>
            <a:xfrm>
              <a:off x="2236833" y="4196481"/>
              <a:ext cx="20768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4CE28-D839-7641-ADF5-7240CD533400}"/>
              </a:ext>
            </a:extLst>
          </p:cNvPr>
          <p:cNvSpPr txBox="1"/>
          <p:nvPr/>
        </p:nvSpPr>
        <p:spPr>
          <a:xfrm>
            <a:off x="5157875" y="3416927"/>
            <a:ext cx="372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(a) Disentanglement score = 0.09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BDD5DB-DE16-B94E-A007-EB5708B4552D}"/>
              </a:ext>
            </a:extLst>
          </p:cNvPr>
          <p:cNvGrpSpPr/>
          <p:nvPr/>
        </p:nvGrpSpPr>
        <p:grpSpPr>
          <a:xfrm>
            <a:off x="552280" y="1062537"/>
            <a:ext cx="3941378" cy="2141018"/>
            <a:chOff x="192980" y="896567"/>
            <a:chExt cx="3941378" cy="21410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7554E1-528A-034B-9A5D-0881355F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980" y="1363622"/>
              <a:ext cx="2517333" cy="16739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80AEBA2-273B-2449-8138-0BD05675ABCB}"/>
                    </a:ext>
                  </a:extLst>
                </p:cNvPr>
                <p:cNvSpPr txBox="1"/>
                <p:nvPr/>
              </p:nvSpPr>
              <p:spPr>
                <a:xfrm>
                  <a:off x="2699616" y="1349334"/>
                  <a:ext cx="1234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/>
                    <a:t>: x-axis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80AEBA2-273B-2449-8138-0BD05675A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616" y="1349334"/>
                  <a:ext cx="1234725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06B236-6651-C141-867E-F2457574FC1B}"/>
                    </a:ext>
                  </a:extLst>
                </p:cNvPr>
                <p:cNvSpPr txBox="1"/>
                <p:nvPr/>
              </p:nvSpPr>
              <p:spPr>
                <a:xfrm>
                  <a:off x="2712670" y="1768135"/>
                  <a:ext cx="122167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sz="2000" dirty="0"/>
                    <a:t>: scale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06B236-6651-C141-867E-F2457574F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670" y="1768135"/>
                  <a:ext cx="1221672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6A7D83-288A-534D-9523-EFD20FA095BE}"/>
                    </a:ext>
                  </a:extLst>
                </p:cNvPr>
                <p:cNvSpPr txBox="1"/>
                <p:nvPr/>
              </p:nvSpPr>
              <p:spPr>
                <a:xfrm>
                  <a:off x="2712669" y="2187606"/>
                  <a:ext cx="14216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a14:m>
                  <a:r>
                    <a:rPr lang="en-US" sz="2000" dirty="0"/>
                    <a:t>: rotation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6A7D83-288A-534D-9523-EFD20FA09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669" y="2187606"/>
                  <a:ext cx="1421689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6061" r="-885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19484C-877D-1241-8572-BFAE8F552E1B}"/>
                    </a:ext>
                  </a:extLst>
                </p:cNvPr>
                <p:cNvSpPr txBox="1"/>
                <p:nvPr/>
              </p:nvSpPr>
              <p:spPr>
                <a:xfrm>
                  <a:off x="2728192" y="2604496"/>
                  <a:ext cx="120614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a14:m>
                  <a:r>
                    <a:rPr lang="en-US" sz="2000" dirty="0"/>
                    <a:t>: y-axis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19484C-877D-1241-8572-BFAE8F552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192" y="2604496"/>
                  <a:ext cx="1206149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606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849546-8027-6644-8339-DFE38F066DE8}"/>
                    </a:ext>
                  </a:extLst>
                </p:cNvPr>
                <p:cNvSpPr txBox="1"/>
                <p:nvPr/>
              </p:nvSpPr>
              <p:spPr>
                <a:xfrm>
                  <a:off x="798260" y="896567"/>
                  <a:ext cx="16839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Traverse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849546-8027-6644-8339-DFE38F066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60" y="896567"/>
                  <a:ext cx="1683961" cy="400110"/>
                </a:xfrm>
                <a:prstGeom prst="rect">
                  <a:avLst/>
                </a:prstGeom>
                <a:blipFill>
                  <a:blip r:embed="rId14"/>
                  <a:stretch>
                    <a:fillRect l="-3731" t="-9677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652290-99F9-E94E-9B93-75EBCE4416E2}"/>
                </a:ext>
              </a:extLst>
            </p:cNvPr>
            <p:cNvCxnSpPr/>
            <p:nvPr/>
          </p:nvCxnSpPr>
          <p:spPr>
            <a:xfrm>
              <a:off x="405329" y="1296677"/>
              <a:ext cx="20768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76BDBA-8881-E54D-BC8D-23A113EB7BEA}"/>
              </a:ext>
            </a:extLst>
          </p:cNvPr>
          <p:cNvSpPr txBox="1"/>
          <p:nvPr/>
        </p:nvSpPr>
        <p:spPr>
          <a:xfrm>
            <a:off x="368327" y="3318422"/>
            <a:ext cx="336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(b) Disentanglement score = 0.44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2B7D71-AB50-704A-93F4-8F6F4C8E5794}"/>
              </a:ext>
            </a:extLst>
          </p:cNvPr>
          <p:cNvCxnSpPr/>
          <p:nvPr/>
        </p:nvCxnSpPr>
        <p:spPr>
          <a:xfrm>
            <a:off x="47051" y="3832376"/>
            <a:ext cx="1210615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E5B44F-E9CB-DA44-B71C-EF0A65B080FE}"/>
              </a:ext>
            </a:extLst>
          </p:cNvPr>
          <p:cNvGrpSpPr/>
          <p:nvPr/>
        </p:nvGrpSpPr>
        <p:grpSpPr>
          <a:xfrm>
            <a:off x="267086" y="3915800"/>
            <a:ext cx="11742203" cy="2432684"/>
            <a:chOff x="339132" y="3915800"/>
            <a:chExt cx="11742203" cy="24326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D4BA49-3312-704B-9D8D-94F62654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14621" y="4404153"/>
              <a:ext cx="2466714" cy="12270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0F2E26-1ECA-D44D-AC99-F67AA08DC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65189" y="4404153"/>
              <a:ext cx="2466714" cy="12270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E8619F-18CA-9747-99EB-E97B89EF417D}"/>
                    </a:ext>
                  </a:extLst>
                </p:cNvPr>
                <p:cNvSpPr txBox="1"/>
                <p:nvPr/>
              </p:nvSpPr>
              <p:spPr>
                <a:xfrm>
                  <a:off x="7405472" y="3926050"/>
                  <a:ext cx="169453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Traverse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E8619F-18CA-9747-99EB-E97B89EF4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472" y="3926050"/>
                  <a:ext cx="1694539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3704" t="-606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ECFC71-B8F5-8D47-956E-EA5D944B7936}"/>
                </a:ext>
              </a:extLst>
            </p:cNvPr>
            <p:cNvCxnSpPr/>
            <p:nvPr/>
          </p:nvCxnSpPr>
          <p:spPr>
            <a:xfrm>
              <a:off x="7262596" y="4361374"/>
              <a:ext cx="20768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6B3540-45E2-E648-AB61-BC02A2FC0900}"/>
                    </a:ext>
                  </a:extLst>
                </p:cNvPr>
                <p:cNvSpPr txBox="1"/>
                <p:nvPr/>
              </p:nvSpPr>
              <p:spPr>
                <a:xfrm>
                  <a:off x="9815003" y="3915800"/>
                  <a:ext cx="2076892" cy="427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Traverse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position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6B3540-45E2-E648-AB61-BC02A2FC0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003" y="3915800"/>
                  <a:ext cx="2076892" cy="427425"/>
                </a:xfrm>
                <a:prstGeom prst="rect">
                  <a:avLst/>
                </a:prstGeom>
                <a:blipFill>
                  <a:blip r:embed="rId18"/>
                  <a:stretch>
                    <a:fillRect l="-2439" t="-5714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AB91254-1A5F-D841-86DE-3DDD797912A5}"/>
                </a:ext>
              </a:extLst>
            </p:cNvPr>
            <p:cNvCxnSpPr/>
            <p:nvPr/>
          </p:nvCxnSpPr>
          <p:spPr>
            <a:xfrm>
              <a:off x="9757851" y="4351124"/>
              <a:ext cx="20768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289E4C-1068-CA4F-BD82-DDE476CD2C4A}"/>
                    </a:ext>
                  </a:extLst>
                </p:cNvPr>
                <p:cNvSpPr txBox="1"/>
                <p:nvPr/>
              </p:nvSpPr>
              <p:spPr>
                <a:xfrm>
                  <a:off x="7262592" y="5702153"/>
                  <a:ext cx="220914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= 0.13</a:t>
                  </a: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𝑟𝑜𝑡𝑎𝑡𝑖𝑜𝑛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= 0.47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289E4C-1068-CA4F-BD82-DDE476CD2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592" y="5702153"/>
                  <a:ext cx="2209149" cy="646331"/>
                </a:xfrm>
                <a:prstGeom prst="rect">
                  <a:avLst/>
                </a:prstGeom>
                <a:blipFill>
                  <a:blip r:embed="rId19"/>
                  <a:stretch>
                    <a:fillRect t="-3846" r="-571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297457D-BD15-6249-AA2A-FFA59397F365}"/>
                    </a:ext>
                  </a:extLst>
                </p:cNvPr>
                <p:cNvSpPr txBox="1"/>
                <p:nvPr/>
              </p:nvSpPr>
              <p:spPr>
                <a:xfrm>
                  <a:off x="9929306" y="5681109"/>
                  <a:ext cx="20197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= 0.01</a:t>
                  </a: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= 0.68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297457D-BD15-6249-AA2A-FFA59397F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9306" y="5681109"/>
                  <a:ext cx="2019740" cy="646331"/>
                </a:xfrm>
                <a:prstGeom prst="rect">
                  <a:avLst/>
                </a:prstGeom>
                <a:blipFill>
                  <a:blip r:embed="rId20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9FAAEC-3BDD-1947-AA02-342CB954F0FF}"/>
                </a:ext>
              </a:extLst>
            </p:cNvPr>
            <p:cNvGrpSpPr/>
            <p:nvPr/>
          </p:nvGrpSpPr>
          <p:grpSpPr>
            <a:xfrm>
              <a:off x="4191885" y="3923917"/>
              <a:ext cx="2789050" cy="2379773"/>
              <a:chOff x="3838333" y="910190"/>
              <a:chExt cx="2789050" cy="23797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1D2C2CC-D25B-704C-967C-F8D4A63B7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0866" y="1392872"/>
                <a:ext cx="2376517" cy="122709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61D21-50C8-B645-A944-27603FDFE94E}"/>
                  </a:ext>
                </a:extLst>
              </p:cNvPr>
              <p:cNvSpPr txBox="1"/>
              <p:nvPr/>
            </p:nvSpPr>
            <p:spPr>
              <a:xfrm rot="5400000">
                <a:off x="3419931" y="1815727"/>
                <a:ext cx="1236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Traverse y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4801ADE-C9A0-1D43-BB5D-0EBE78FF5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6803" y="1414463"/>
                <a:ext cx="7762" cy="114559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36E8B85-C405-FB4C-A60D-11BFC12EE0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00679" y="910190"/>
                    <a:ext cx="207689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Traverse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rotation</m:t>
                            </m:r>
                          </m:sub>
                        </m:sSub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36E8B85-C405-FB4C-A60D-11BFC12EE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0679" y="910190"/>
                    <a:ext cx="2076892" cy="4001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424" t="-625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C0E9CCA-6DDD-8E4F-AAEB-1E7C571CB9A8}"/>
                  </a:ext>
                </a:extLst>
              </p:cNvPr>
              <p:cNvCxnSpPr/>
              <p:nvPr/>
            </p:nvCxnSpPr>
            <p:spPr>
              <a:xfrm>
                <a:off x="4386391" y="1345514"/>
                <a:ext cx="207689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D674F4B-4103-2F44-9324-9A90B91A663C}"/>
                      </a:ext>
                    </a:extLst>
                  </p:cNvPr>
                  <p:cNvSpPr txBox="1"/>
                  <p:nvPr/>
                </p:nvSpPr>
                <p:spPr>
                  <a:xfrm>
                    <a:off x="4589132" y="2643632"/>
                    <a:ext cx="20197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𝑠h𝑎𝑝𝑒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</a:rPr>
                      <a:t> = 0.54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𝑟𝑜𝑡𝑎𝑡𝑒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 = 0.68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D674F4B-4103-2F44-9324-9A90B91A66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132" y="2643632"/>
                    <a:ext cx="2019740" cy="64633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923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A717680-A59F-2344-A538-D23CDE38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39132" y="4167393"/>
              <a:ext cx="3748321" cy="207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26F8-CC55-5849-A67F-3FF39C39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2" y="126400"/>
            <a:ext cx="11239500" cy="692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Evaluating IMAE on </a:t>
            </a:r>
            <a:r>
              <a:rPr lang="en-US" b="1" dirty="0" err="1"/>
              <a:t>CelebA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CBCAD-67C2-944B-AD34-DA897ED7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9" y="1319836"/>
            <a:ext cx="2383663" cy="1904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94B87-0F7B-9E4F-823A-EB97A33E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26" y="1319836"/>
            <a:ext cx="2403226" cy="1908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136AC-A14A-EC4F-B089-C2968F97D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487" y="1319836"/>
            <a:ext cx="2383662" cy="19040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8EC9E55-9D4B-D041-944C-DDD77BAD8916}"/>
              </a:ext>
            </a:extLst>
          </p:cNvPr>
          <p:cNvGrpSpPr/>
          <p:nvPr/>
        </p:nvGrpSpPr>
        <p:grpSpPr>
          <a:xfrm>
            <a:off x="4782932" y="3975966"/>
            <a:ext cx="5506913" cy="2716934"/>
            <a:chOff x="4128996" y="3975966"/>
            <a:chExt cx="5506913" cy="27169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0124A7-3305-D040-B76C-C6D6DDAAA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8996" y="3975966"/>
              <a:ext cx="5506913" cy="219272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406482-3505-B349-B341-D8DE66205258}"/>
                </a:ext>
              </a:extLst>
            </p:cNvPr>
            <p:cNvSpPr txBox="1"/>
            <p:nvPr/>
          </p:nvSpPr>
          <p:spPr>
            <a:xfrm>
              <a:off x="6090015" y="6231235"/>
              <a:ext cx="1553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432FF"/>
                  </a:solidFill>
                </a:rPr>
                <a:t>Traverse y</a:t>
              </a:r>
              <a:endParaRPr lang="en-US" sz="2400" baseline="-25000" dirty="0">
                <a:solidFill>
                  <a:srgbClr val="0432FF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54A79CF-4EB4-FA47-B1E6-06BB4AFB9FCE}"/>
                </a:ext>
              </a:extLst>
            </p:cNvPr>
            <p:cNvCxnSpPr>
              <a:cxnSpLocks/>
            </p:cNvCxnSpPr>
            <p:nvPr/>
          </p:nvCxnSpPr>
          <p:spPr>
            <a:xfrm>
              <a:off x="4430830" y="6260913"/>
              <a:ext cx="4829908" cy="0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958E62-7ADC-3E4B-A816-09699CC3A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71" y="1319835"/>
            <a:ext cx="2383663" cy="19040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23C83C-E4BD-4B40-8308-11AF19E42477}"/>
              </a:ext>
            </a:extLst>
          </p:cNvPr>
          <p:cNvSpPr txBox="1"/>
          <p:nvPr/>
        </p:nvSpPr>
        <p:spPr>
          <a:xfrm>
            <a:off x="2960364" y="3238508"/>
            <a:ext cx="10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Gender</a:t>
            </a:r>
            <a:endParaRPr lang="en-US" sz="20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9DCB9-2FDB-4F4C-9512-119789CE14DA}"/>
              </a:ext>
            </a:extLst>
          </p:cNvPr>
          <p:cNvSpPr txBox="1"/>
          <p:nvPr/>
        </p:nvSpPr>
        <p:spPr>
          <a:xfrm>
            <a:off x="5451506" y="3252796"/>
            <a:ext cx="1301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Azimuth</a:t>
            </a:r>
            <a:endParaRPr lang="en-US" sz="2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375C6-2882-6145-A5F7-668215D2C257}"/>
              </a:ext>
            </a:extLst>
          </p:cNvPr>
          <p:cNvSpPr txBox="1"/>
          <p:nvPr/>
        </p:nvSpPr>
        <p:spPr>
          <a:xfrm>
            <a:off x="7462711" y="3238508"/>
            <a:ext cx="211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Background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16A43-C23C-CA4B-B5AF-3AACAB7F5097}"/>
              </a:ext>
            </a:extLst>
          </p:cNvPr>
          <p:cNvSpPr txBox="1"/>
          <p:nvPr/>
        </p:nvSpPr>
        <p:spPr>
          <a:xfrm>
            <a:off x="10329770" y="3225520"/>
            <a:ext cx="178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Hair Color</a:t>
            </a:r>
            <a:endParaRPr lang="en-US" sz="20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991E0-F247-A547-882E-FE76834A0113}"/>
              </a:ext>
            </a:extLst>
          </p:cNvPr>
          <p:cNvSpPr txBox="1"/>
          <p:nvPr/>
        </p:nvSpPr>
        <p:spPr>
          <a:xfrm>
            <a:off x="147133" y="1835462"/>
            <a:ext cx="196742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Some of the uncovered continuous factors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750DAA-B435-3640-9ED4-F7228938FEF1}"/>
              </a:ext>
            </a:extLst>
          </p:cNvPr>
          <p:cNvSpPr txBox="1"/>
          <p:nvPr/>
        </p:nvSpPr>
        <p:spPr>
          <a:xfrm>
            <a:off x="1623754" y="4610662"/>
            <a:ext cx="296419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Less interpretable discrete representations when the underlying categorical information is not prominent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D166F8-6BD9-5C45-AABC-105E60D0280C}"/>
                  </a:ext>
                </a:extLst>
              </p:cNvPr>
              <p:cNvSpPr txBox="1"/>
              <p:nvPr/>
            </p:nvSpPr>
            <p:spPr>
              <a:xfrm>
                <a:off x="2774972" y="773201"/>
                <a:ext cx="1841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Traverse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baseline="-25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D166F8-6BD9-5C45-AABC-105E60D02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72" y="773201"/>
                <a:ext cx="1841331" cy="461665"/>
              </a:xfrm>
              <a:prstGeom prst="rect">
                <a:avLst/>
              </a:prstGeom>
              <a:blipFill>
                <a:blip r:embed="rId7"/>
                <a:stretch>
                  <a:fillRect l="-4828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4E38BF-E0A2-A64F-A1A7-969524C4C5C6}"/>
              </a:ext>
            </a:extLst>
          </p:cNvPr>
          <p:cNvCxnSpPr>
            <a:cxnSpLocks/>
          </p:cNvCxnSpPr>
          <p:nvPr/>
        </p:nvCxnSpPr>
        <p:spPr>
          <a:xfrm>
            <a:off x="2258502" y="1248655"/>
            <a:ext cx="2414954" cy="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1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1776-9A12-1C4A-8C0F-99B9621C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" y="259830"/>
            <a:ext cx="11237422" cy="676737"/>
          </a:xfrm>
        </p:spPr>
        <p:txBody>
          <a:bodyPr>
            <a:normAutofit/>
          </a:bodyPr>
          <a:lstStyle/>
          <a:p>
            <a:r>
              <a:rPr lang="en-US" sz="4000" b="1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2A5B-DFFF-F642-B96A-2639643E19AA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490200" cy="150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Explicitly encouraging independence between continuous and discrete representations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Independent scalar latent factors                      group independence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Learning more interpretable discrete representation by augmenting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proper regularization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3B2A5B-DFFF-F642-B96A-2639643E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490200" cy="1502078"/>
              </a:xfrm>
              <a:prstGeom prst="rect">
                <a:avLst/>
              </a:prstGeom>
              <a:blipFill>
                <a:blip r:embed="rId2"/>
                <a:stretch>
                  <a:fillRect l="-242" t="-1681" b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909BF-4F11-F643-925D-64D3C1C5CD56}"/>
              </a:ext>
            </a:extLst>
          </p:cNvPr>
          <p:cNvCxnSpPr/>
          <p:nvPr/>
        </p:nvCxnSpPr>
        <p:spPr>
          <a:xfrm>
            <a:off x="4323080" y="2072640"/>
            <a:ext cx="10007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8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9739-AB91-5A44-B169-646D95ECEA66}"/>
              </a:ext>
            </a:extLst>
          </p:cNvPr>
          <p:cNvSpPr txBox="1"/>
          <p:nvPr/>
        </p:nvSpPr>
        <p:spPr>
          <a:xfrm>
            <a:off x="285750" y="1665914"/>
            <a:ext cx="116871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Learning to share: </a:t>
            </a:r>
          </a:p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simultaneous parameter tying and 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sparsification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991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05D588-738D-D645-8556-7DC7BA31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2" y="93452"/>
            <a:ext cx="10515600" cy="762845"/>
          </a:xfrm>
        </p:spPr>
        <p:txBody>
          <a:bodyPr>
            <a:normAutofit/>
          </a:bodyPr>
          <a:lstStyle/>
          <a:p>
            <a:r>
              <a:rPr lang="en-US" sz="4000" b="1" dirty="0"/>
              <a:t>What deep learning can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D8501-FF5B-C643-A076-38469DBF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2115128" y="3190621"/>
            <a:ext cx="1530876" cy="1288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B6143-C72E-2749-ACF2-C8E01FF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454445" y="5003371"/>
            <a:ext cx="2180001" cy="1436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9B513A-F2D3-9C4F-9E8F-7075E12B5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162765" y="1151750"/>
            <a:ext cx="2796236" cy="1628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921B80-AA54-1B40-AD4F-B9C528C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6804192" y="3195240"/>
            <a:ext cx="1864802" cy="1275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931BA3-0738-4743-9A90-C9CE404D7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542638" y="1161096"/>
            <a:ext cx="2089415" cy="1467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40390-F4D6-B140-8197-67BA8012D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7097058" y="5017736"/>
            <a:ext cx="2046099" cy="1365084"/>
          </a:xfrm>
          <a:prstGeom prst="rect">
            <a:avLst/>
          </a:prstGeom>
        </p:spPr>
      </p:pic>
      <p:pic>
        <p:nvPicPr>
          <p:cNvPr id="21" name="Picture 20" descr="fly.png">
            <a:extLst>
              <a:ext uri="{FF2B5EF4-FFF2-40B4-BE49-F238E27FC236}">
                <a16:creationId xmlns:a16="http://schemas.microsoft.com/office/drawing/2014/main" id="{DBD0D7F8-2D5C-524E-B313-29EFDBC335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707094" y="3195240"/>
            <a:ext cx="1792381" cy="1275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35889-436A-9A46-B734-1713687E8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280851" y="5003371"/>
            <a:ext cx="2723681" cy="13032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1577FF3-9B6A-4D48-8D4E-6E7FC4B031CF}"/>
              </a:ext>
            </a:extLst>
          </p:cNvPr>
          <p:cNvGrpSpPr/>
          <p:nvPr/>
        </p:nvGrpSpPr>
        <p:grpSpPr>
          <a:xfrm rot="10800000" flipV="1">
            <a:off x="9443290" y="5779153"/>
            <a:ext cx="474068" cy="126345"/>
            <a:chOff x="5301224" y="5650394"/>
            <a:chExt cx="724437" cy="11132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BD3B7A-4CFC-5F4D-BE42-1A67434FB676}"/>
                </a:ext>
              </a:extLst>
            </p:cNvPr>
            <p:cNvSpPr/>
            <p:nvPr/>
          </p:nvSpPr>
          <p:spPr>
            <a:xfrm flipV="1">
              <a:off x="5301224" y="5650394"/>
              <a:ext cx="102951" cy="105954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432FF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7BAF0D9-F806-3C47-9866-0A9AB96FBF7B}"/>
                </a:ext>
              </a:extLst>
            </p:cNvPr>
            <p:cNvSpPr/>
            <p:nvPr/>
          </p:nvSpPr>
          <p:spPr>
            <a:xfrm flipV="1">
              <a:off x="5600243" y="5650394"/>
              <a:ext cx="102951" cy="105954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0432FF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36D19C-0B0C-3344-AEF8-B15E53446A0E}"/>
                </a:ext>
              </a:extLst>
            </p:cNvPr>
            <p:cNvSpPr/>
            <p:nvPr/>
          </p:nvSpPr>
          <p:spPr>
            <a:xfrm flipV="1">
              <a:off x="5922710" y="5655766"/>
              <a:ext cx="102951" cy="105954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0432F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932E70-6C47-C943-869C-74EFC7704C77}"/>
              </a:ext>
            </a:extLst>
          </p:cNvPr>
          <p:cNvSpPr txBox="1"/>
          <p:nvPr/>
        </p:nvSpPr>
        <p:spPr>
          <a:xfrm>
            <a:off x="7605646" y="450515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477C5-B0BF-E744-AD06-21E442B37BC2}"/>
              </a:ext>
            </a:extLst>
          </p:cNvPr>
          <p:cNvSpPr txBox="1"/>
          <p:nvPr/>
        </p:nvSpPr>
        <p:spPr>
          <a:xfrm>
            <a:off x="7474995" y="6432330"/>
            <a:ext cx="16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B83FF-530A-3845-BCAC-BC66B5CCBD6F}"/>
              </a:ext>
            </a:extLst>
          </p:cNvPr>
          <p:cNvSpPr txBox="1"/>
          <p:nvPr/>
        </p:nvSpPr>
        <p:spPr>
          <a:xfrm>
            <a:off x="1363767" y="6400550"/>
            <a:ext cx="255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System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3F242E-1E6A-C840-975F-DB2217BB4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1385" y="3195239"/>
            <a:ext cx="2043043" cy="1279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71066B-C55E-E240-8D1E-BC27F968F765}"/>
              </a:ext>
            </a:extLst>
          </p:cNvPr>
          <p:cNvSpPr txBox="1"/>
          <p:nvPr/>
        </p:nvSpPr>
        <p:spPr>
          <a:xfrm>
            <a:off x="3214974" y="4505158"/>
            <a:ext cx="166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</a:t>
            </a:r>
            <a:r>
              <a:rPr lang="en-US" altLang="zh-CN" dirty="0"/>
              <a:t>ing</a:t>
            </a:r>
            <a:r>
              <a:rPr lang="en-US" dirty="0"/>
              <a:t> Games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E52FCB-4DB8-0347-A0C9-37F84A074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5089" y="1067878"/>
            <a:ext cx="2569811" cy="15635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EE6F10-DA39-0E4F-9452-1FF13EB25572}"/>
              </a:ext>
            </a:extLst>
          </p:cNvPr>
          <p:cNvSpPr txBox="1"/>
          <p:nvPr/>
        </p:nvSpPr>
        <p:spPr>
          <a:xfrm>
            <a:off x="1612900" y="2704036"/>
            <a:ext cx="3679224" cy="38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B02766-A9A9-C249-81AF-11CB0E3710A9}"/>
              </a:ext>
            </a:extLst>
          </p:cNvPr>
          <p:cNvSpPr txBox="1"/>
          <p:nvPr/>
        </p:nvSpPr>
        <p:spPr>
          <a:xfrm>
            <a:off x="8120108" y="2688673"/>
            <a:ext cx="2577593" cy="38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0981AE-543A-CA40-B4FD-60A55943D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743" y="1209194"/>
            <a:ext cx="2416162" cy="13753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61103F-AC6B-A14D-B87D-2BA901DCA76F}"/>
              </a:ext>
            </a:extLst>
          </p:cNvPr>
          <p:cNvSpPr txBox="1"/>
          <p:nvPr/>
        </p:nvSpPr>
        <p:spPr>
          <a:xfrm>
            <a:off x="4608245" y="6488668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Assistants</a:t>
            </a:r>
          </a:p>
        </p:txBody>
      </p:sp>
    </p:spTree>
    <p:extLst>
      <p:ext uri="{BB962C8B-B14F-4D97-AF65-F5344CB8AC3E}">
        <p14:creationId xmlns:p14="http://schemas.microsoft.com/office/powerpoint/2010/main" val="416704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D947-09BB-6C4D-A0D0-4C461896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07951"/>
            <a:ext cx="7105650" cy="749300"/>
          </a:xfrm>
        </p:spPr>
        <p:txBody>
          <a:bodyPr>
            <a:normAutofit/>
          </a:bodyPr>
          <a:lstStyle/>
          <a:p>
            <a:r>
              <a:rPr lang="en-US" sz="4000" b="1" dirty="0"/>
              <a:t>Neural network compression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89EC-0C38-6F4E-979B-8B897D33D723}"/>
              </a:ext>
            </a:extLst>
          </p:cNvPr>
          <p:cNvSpPr/>
          <p:nvPr/>
        </p:nvSpPr>
        <p:spPr>
          <a:xfrm>
            <a:off x="961902" y="1733798"/>
            <a:ext cx="2386940" cy="2042556"/>
          </a:xfrm>
          <a:prstGeom prst="roundRect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Cheap storage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3B678C-9BC1-B545-8897-355E5B1729DD}"/>
              </a:ext>
            </a:extLst>
          </p:cNvPr>
          <p:cNvSpPr/>
          <p:nvPr/>
        </p:nvSpPr>
        <p:spPr>
          <a:xfrm>
            <a:off x="3825957" y="1733798"/>
            <a:ext cx="2386940" cy="2042556"/>
          </a:xfrm>
          <a:prstGeom prst="roundRect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Faster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Inference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4D2387-4A57-364C-8B04-34B13A0FEE21}"/>
              </a:ext>
            </a:extLst>
          </p:cNvPr>
          <p:cNvSpPr/>
          <p:nvPr/>
        </p:nvSpPr>
        <p:spPr>
          <a:xfrm>
            <a:off x="6737516" y="1733798"/>
            <a:ext cx="2386940" cy="2042556"/>
          </a:xfrm>
          <a:prstGeom prst="roundRect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Fewer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degrees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of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freedom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3C47855-7F79-7F46-AC5A-2F4AAA73B06E}"/>
              </a:ext>
            </a:extLst>
          </p:cNvPr>
          <p:cNvSpPr/>
          <p:nvPr/>
        </p:nvSpPr>
        <p:spPr>
          <a:xfrm rot="1414679">
            <a:off x="7497986" y="3787994"/>
            <a:ext cx="292943" cy="54497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6358E29-ED3C-A642-99F3-606C1548BD42}"/>
              </a:ext>
            </a:extLst>
          </p:cNvPr>
          <p:cNvSpPr/>
          <p:nvPr/>
        </p:nvSpPr>
        <p:spPr>
          <a:xfrm rot="20014326">
            <a:off x="8111374" y="3788437"/>
            <a:ext cx="292943" cy="54497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908E6D-2714-9E4F-A564-138855095F46}"/>
              </a:ext>
            </a:extLst>
          </p:cNvPr>
          <p:cNvSpPr/>
          <p:nvPr/>
        </p:nvSpPr>
        <p:spPr>
          <a:xfrm>
            <a:off x="4773881" y="4367191"/>
            <a:ext cx="3157105" cy="1427518"/>
          </a:xfrm>
          <a:prstGeom prst="roundRect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Better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Interpretability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1F16C9-FC12-7244-BE69-847312E719B3}"/>
              </a:ext>
            </a:extLst>
          </p:cNvPr>
          <p:cNvSpPr/>
          <p:nvPr/>
        </p:nvSpPr>
        <p:spPr>
          <a:xfrm>
            <a:off x="8128370" y="4374823"/>
            <a:ext cx="2939433" cy="1427518"/>
          </a:xfrm>
          <a:prstGeom prst="roundRect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More robustness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06DB-1484-4045-B332-DD694433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" y="154921"/>
            <a:ext cx="11935071" cy="5341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Simultaneous </a:t>
            </a:r>
            <a:r>
              <a:rPr lang="en-US" b="1" dirty="0" err="1"/>
              <a:t>sparsification</a:t>
            </a:r>
            <a:r>
              <a:rPr lang="en-US" b="1" dirty="0"/>
              <a:t> and parameter tying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02131D0-2F69-2541-BE86-D1DB829E793B}"/>
              </a:ext>
            </a:extLst>
          </p:cNvPr>
          <p:cNvSpPr/>
          <p:nvPr/>
        </p:nvSpPr>
        <p:spPr>
          <a:xfrm>
            <a:off x="447492" y="1541933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00A1F82-6412-884B-9050-D356D3B2041F}"/>
              </a:ext>
            </a:extLst>
          </p:cNvPr>
          <p:cNvSpPr/>
          <p:nvPr/>
        </p:nvSpPr>
        <p:spPr>
          <a:xfrm>
            <a:off x="447492" y="2526351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E193779-0B70-9F45-AD32-3E4CCF29B31D}"/>
              </a:ext>
            </a:extLst>
          </p:cNvPr>
          <p:cNvSpPr/>
          <p:nvPr/>
        </p:nvSpPr>
        <p:spPr>
          <a:xfrm>
            <a:off x="447492" y="2030344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98BB695-24C9-9F44-BEE6-B5FF1EAAB268}"/>
              </a:ext>
            </a:extLst>
          </p:cNvPr>
          <p:cNvSpPr/>
          <p:nvPr/>
        </p:nvSpPr>
        <p:spPr>
          <a:xfrm>
            <a:off x="447492" y="3041348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F4CC8E6-6DB6-0B42-8008-7E9B53391148}"/>
              </a:ext>
            </a:extLst>
          </p:cNvPr>
          <p:cNvSpPr/>
          <p:nvPr/>
        </p:nvSpPr>
        <p:spPr>
          <a:xfrm>
            <a:off x="447492" y="3580651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EC51D94-7D76-AE48-A663-01CA16514C9E}"/>
              </a:ext>
            </a:extLst>
          </p:cNvPr>
          <p:cNvSpPr/>
          <p:nvPr/>
        </p:nvSpPr>
        <p:spPr>
          <a:xfrm>
            <a:off x="1622315" y="1764490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8AC6CF9-B266-A340-9842-5BF5F6E64F4B}"/>
              </a:ext>
            </a:extLst>
          </p:cNvPr>
          <p:cNvSpPr/>
          <p:nvPr/>
        </p:nvSpPr>
        <p:spPr>
          <a:xfrm>
            <a:off x="1622315" y="2486848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E810EAD-403B-5942-BE59-760B68E5AC7D}"/>
              </a:ext>
            </a:extLst>
          </p:cNvPr>
          <p:cNvSpPr/>
          <p:nvPr/>
        </p:nvSpPr>
        <p:spPr>
          <a:xfrm>
            <a:off x="1622314" y="3185665"/>
            <a:ext cx="284853" cy="26585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ECB4DC0-0DEA-D447-9042-97443690853D}"/>
              </a:ext>
            </a:extLst>
          </p:cNvPr>
          <p:cNvCxnSpPr>
            <a:stCxn id="108" idx="6"/>
            <a:endCxn id="111" idx="2"/>
          </p:cNvCxnSpPr>
          <p:nvPr/>
        </p:nvCxnSpPr>
        <p:spPr>
          <a:xfrm flipV="1">
            <a:off x="732344" y="3318592"/>
            <a:ext cx="889970" cy="394987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BD328D-758C-9F47-AAE0-C4210AC9798F}"/>
              </a:ext>
            </a:extLst>
          </p:cNvPr>
          <p:cNvCxnSpPr>
            <a:endCxn id="110" idx="2"/>
          </p:cNvCxnSpPr>
          <p:nvPr/>
        </p:nvCxnSpPr>
        <p:spPr>
          <a:xfrm flipV="1">
            <a:off x="732344" y="2619775"/>
            <a:ext cx="889970" cy="108165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4590325-D730-A14B-8F58-BB1ABAA3A841}"/>
              </a:ext>
            </a:extLst>
          </p:cNvPr>
          <p:cNvCxnSpPr>
            <a:stCxn id="108" idx="6"/>
            <a:endCxn id="109" idx="3"/>
          </p:cNvCxnSpPr>
          <p:nvPr/>
        </p:nvCxnSpPr>
        <p:spPr>
          <a:xfrm flipV="1">
            <a:off x="732344" y="1991411"/>
            <a:ext cx="931686" cy="172216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626C882-7EDD-CB49-A4BC-26A3498A03B9}"/>
              </a:ext>
            </a:extLst>
          </p:cNvPr>
          <p:cNvCxnSpPr>
            <a:endCxn id="110" idx="2"/>
          </p:cNvCxnSpPr>
          <p:nvPr/>
        </p:nvCxnSpPr>
        <p:spPr>
          <a:xfrm flipV="1">
            <a:off x="732344" y="2619775"/>
            <a:ext cx="889970" cy="52791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092F3C-C4E7-0141-B8E8-629F24045EE5}"/>
              </a:ext>
            </a:extLst>
          </p:cNvPr>
          <p:cNvCxnSpPr>
            <a:endCxn id="109" idx="3"/>
          </p:cNvCxnSpPr>
          <p:nvPr/>
        </p:nvCxnSpPr>
        <p:spPr>
          <a:xfrm flipV="1">
            <a:off x="707709" y="1991411"/>
            <a:ext cx="956322" cy="625332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6C91678-F9FF-1147-9402-FFE725C31621}"/>
              </a:ext>
            </a:extLst>
          </p:cNvPr>
          <p:cNvCxnSpPr>
            <a:stCxn id="106" idx="7"/>
            <a:endCxn id="109" idx="3"/>
          </p:cNvCxnSpPr>
          <p:nvPr/>
        </p:nvCxnSpPr>
        <p:spPr>
          <a:xfrm flipV="1">
            <a:off x="690629" y="1991411"/>
            <a:ext cx="973402" cy="7786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DB0286A-21DB-DE46-8705-154126A0CD35}"/>
              </a:ext>
            </a:extLst>
          </p:cNvPr>
          <p:cNvCxnSpPr>
            <a:endCxn id="109" idx="3"/>
          </p:cNvCxnSpPr>
          <p:nvPr/>
        </p:nvCxnSpPr>
        <p:spPr>
          <a:xfrm>
            <a:off x="707709" y="1615614"/>
            <a:ext cx="956322" cy="37579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4388D39-A7DF-484E-A5A5-007AFB1744AD}"/>
              </a:ext>
            </a:extLst>
          </p:cNvPr>
          <p:cNvCxnSpPr>
            <a:endCxn id="111" idx="2"/>
          </p:cNvCxnSpPr>
          <p:nvPr/>
        </p:nvCxnSpPr>
        <p:spPr>
          <a:xfrm>
            <a:off x="732344" y="3139328"/>
            <a:ext cx="889970" cy="179264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586427A-0983-0F49-82EB-733703A87E37}"/>
              </a:ext>
            </a:extLst>
          </p:cNvPr>
          <p:cNvCxnSpPr>
            <a:endCxn id="109" idx="3"/>
          </p:cNvCxnSpPr>
          <p:nvPr/>
        </p:nvCxnSpPr>
        <p:spPr>
          <a:xfrm flipV="1">
            <a:off x="707709" y="1991411"/>
            <a:ext cx="956322" cy="114791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31C09DF-9BE3-EB4D-84DC-78D91E1C8009}"/>
              </a:ext>
            </a:extLst>
          </p:cNvPr>
          <p:cNvCxnSpPr>
            <a:endCxn id="110" idx="2"/>
          </p:cNvCxnSpPr>
          <p:nvPr/>
        </p:nvCxnSpPr>
        <p:spPr>
          <a:xfrm>
            <a:off x="732345" y="2616743"/>
            <a:ext cx="889970" cy="3032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B1EDDF-7EFC-2440-AB44-E8B6EB83E6C8}"/>
              </a:ext>
            </a:extLst>
          </p:cNvPr>
          <p:cNvCxnSpPr>
            <a:endCxn id="111" idx="2"/>
          </p:cNvCxnSpPr>
          <p:nvPr/>
        </p:nvCxnSpPr>
        <p:spPr>
          <a:xfrm>
            <a:off x="732344" y="2616744"/>
            <a:ext cx="889970" cy="70184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AAD5D18-6BB5-0E43-A54D-1CBF40A854EA}"/>
              </a:ext>
            </a:extLst>
          </p:cNvPr>
          <p:cNvCxnSpPr>
            <a:stCxn id="106" idx="7"/>
            <a:endCxn id="111" idx="2"/>
          </p:cNvCxnSpPr>
          <p:nvPr/>
        </p:nvCxnSpPr>
        <p:spPr>
          <a:xfrm>
            <a:off x="690629" y="2069277"/>
            <a:ext cx="931685" cy="124931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967CB3A-7068-6E40-9563-BC7CCE3BA9BC}"/>
              </a:ext>
            </a:extLst>
          </p:cNvPr>
          <p:cNvCxnSpPr>
            <a:stCxn id="106" idx="7"/>
            <a:endCxn id="110" idx="2"/>
          </p:cNvCxnSpPr>
          <p:nvPr/>
        </p:nvCxnSpPr>
        <p:spPr>
          <a:xfrm>
            <a:off x="690629" y="2069277"/>
            <a:ext cx="931686" cy="55049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4BB0E42-241B-D149-9221-79BD84FD241B}"/>
              </a:ext>
            </a:extLst>
          </p:cNvPr>
          <p:cNvCxnSpPr>
            <a:stCxn id="103" idx="6"/>
            <a:endCxn id="111" idx="2"/>
          </p:cNvCxnSpPr>
          <p:nvPr/>
        </p:nvCxnSpPr>
        <p:spPr>
          <a:xfrm>
            <a:off x="732344" y="1674860"/>
            <a:ext cx="889970" cy="1643732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7B4D7B-DB25-5F40-BAED-3A70752D196C}"/>
              </a:ext>
            </a:extLst>
          </p:cNvPr>
          <p:cNvCxnSpPr>
            <a:stCxn id="103" idx="6"/>
            <a:endCxn id="110" idx="2"/>
          </p:cNvCxnSpPr>
          <p:nvPr/>
        </p:nvCxnSpPr>
        <p:spPr>
          <a:xfrm>
            <a:off x="732344" y="1674860"/>
            <a:ext cx="889970" cy="94491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ED5028B7-7044-4041-B5CB-B1C96DF04407}"/>
              </a:ext>
            </a:extLst>
          </p:cNvPr>
          <p:cNvSpPr/>
          <p:nvPr/>
        </p:nvSpPr>
        <p:spPr>
          <a:xfrm>
            <a:off x="2884908" y="1597381"/>
            <a:ext cx="284853" cy="265854"/>
          </a:xfrm>
          <a:prstGeom prst="ellipse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706D0FF-4099-C74C-A2BE-D78E2ED60BD4}"/>
              </a:ext>
            </a:extLst>
          </p:cNvPr>
          <p:cNvSpPr/>
          <p:nvPr/>
        </p:nvSpPr>
        <p:spPr>
          <a:xfrm>
            <a:off x="2884909" y="2500522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A3EB623-EBB3-9340-8D07-065E11B9BE6C}"/>
              </a:ext>
            </a:extLst>
          </p:cNvPr>
          <p:cNvSpPr/>
          <p:nvPr/>
        </p:nvSpPr>
        <p:spPr>
          <a:xfrm>
            <a:off x="2884909" y="2044580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98E8A7B-4D3C-4148-98D0-D8016DB2E6E0}"/>
              </a:ext>
            </a:extLst>
          </p:cNvPr>
          <p:cNvSpPr/>
          <p:nvPr/>
        </p:nvSpPr>
        <p:spPr>
          <a:xfrm>
            <a:off x="2900306" y="2964622"/>
            <a:ext cx="284853" cy="265854"/>
          </a:xfrm>
          <a:prstGeom prst="ellipse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9FAFE6D-3E54-5441-8E52-F1D5A99B9461}"/>
              </a:ext>
            </a:extLst>
          </p:cNvPr>
          <p:cNvSpPr/>
          <p:nvPr/>
        </p:nvSpPr>
        <p:spPr>
          <a:xfrm>
            <a:off x="2908004" y="3466721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A97AA21-A691-954B-A9F8-FD9121E34339}"/>
              </a:ext>
            </a:extLst>
          </p:cNvPr>
          <p:cNvSpPr/>
          <p:nvPr/>
        </p:nvSpPr>
        <p:spPr>
          <a:xfrm>
            <a:off x="4059732" y="1855638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14E05975-08E0-A740-B042-49F243AC58D0}"/>
              </a:ext>
            </a:extLst>
          </p:cNvPr>
          <p:cNvSpPr/>
          <p:nvPr/>
        </p:nvSpPr>
        <p:spPr>
          <a:xfrm>
            <a:off x="4059731" y="2500522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3A7E724-93B8-1F42-B443-C1BD0A089EAE}"/>
              </a:ext>
            </a:extLst>
          </p:cNvPr>
          <p:cNvSpPr/>
          <p:nvPr/>
        </p:nvSpPr>
        <p:spPr>
          <a:xfrm>
            <a:off x="4059731" y="3170485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44BDB938-2F34-B846-AA2F-ABA6F85065CF}"/>
              </a:ext>
            </a:extLst>
          </p:cNvPr>
          <p:cNvSpPr/>
          <p:nvPr/>
        </p:nvSpPr>
        <p:spPr>
          <a:xfrm>
            <a:off x="2141208" y="2526351"/>
            <a:ext cx="384937" cy="162550"/>
          </a:xfrm>
          <a:prstGeom prst="rightArrow">
            <a:avLst/>
          </a:prstGeom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9ABFEC-86DB-AD40-A3E8-F37657049CEE}"/>
              </a:ext>
            </a:extLst>
          </p:cNvPr>
          <p:cNvGrpSpPr/>
          <p:nvPr/>
        </p:nvGrpSpPr>
        <p:grpSpPr>
          <a:xfrm>
            <a:off x="3169762" y="1988565"/>
            <a:ext cx="889970" cy="1611084"/>
            <a:chOff x="3169762" y="1988565"/>
            <a:chExt cx="889970" cy="1611084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2887CFC-21D8-B246-93F8-DE98E888342E}"/>
                </a:ext>
              </a:extLst>
            </p:cNvPr>
            <p:cNvCxnSpPr>
              <a:stCxn id="131" idx="6"/>
              <a:endCxn id="134" idx="2"/>
            </p:cNvCxnSpPr>
            <p:nvPr/>
          </p:nvCxnSpPr>
          <p:spPr>
            <a:xfrm flipV="1">
              <a:off x="3192857" y="3303412"/>
              <a:ext cx="866874" cy="296236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3A05A60-B6DF-EE48-A8B6-46BD0746C589}"/>
                </a:ext>
              </a:extLst>
            </p:cNvPr>
            <p:cNvCxnSpPr>
              <a:stCxn id="129" idx="6"/>
              <a:endCxn id="134" idx="2"/>
            </p:cNvCxnSpPr>
            <p:nvPr/>
          </p:nvCxnSpPr>
          <p:spPr>
            <a:xfrm>
              <a:off x="3169762" y="2177507"/>
              <a:ext cx="889970" cy="112590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10CCBD5-08C6-744D-944B-6DEEEF41B375}"/>
                </a:ext>
              </a:extLst>
            </p:cNvPr>
            <p:cNvCxnSpPr>
              <a:stCxn id="131" idx="6"/>
              <a:endCxn id="133" idx="2"/>
            </p:cNvCxnSpPr>
            <p:nvPr/>
          </p:nvCxnSpPr>
          <p:spPr>
            <a:xfrm flipV="1">
              <a:off x="3192857" y="2633449"/>
              <a:ext cx="866874" cy="96620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7F9910B-ADAC-8844-8BAC-A7A7C5AB25CC}"/>
                </a:ext>
              </a:extLst>
            </p:cNvPr>
            <p:cNvCxnSpPr>
              <a:stCxn id="131" idx="6"/>
              <a:endCxn id="132" idx="2"/>
            </p:cNvCxnSpPr>
            <p:nvPr/>
          </p:nvCxnSpPr>
          <p:spPr>
            <a:xfrm flipV="1">
              <a:off x="3192857" y="1988565"/>
              <a:ext cx="866875" cy="16110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73491AD-9108-B343-B2F0-A3513A80812B}"/>
                </a:ext>
              </a:extLst>
            </p:cNvPr>
            <p:cNvCxnSpPr>
              <a:stCxn id="129" idx="6"/>
              <a:endCxn id="133" idx="2"/>
            </p:cNvCxnSpPr>
            <p:nvPr/>
          </p:nvCxnSpPr>
          <p:spPr>
            <a:xfrm>
              <a:off x="3169762" y="2177507"/>
              <a:ext cx="889970" cy="45594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3382E56-04D8-F846-BE50-AD88259DC01A}"/>
                </a:ext>
              </a:extLst>
            </p:cNvPr>
            <p:cNvCxnSpPr>
              <a:stCxn id="129" idx="6"/>
              <a:endCxn id="132" idx="2"/>
            </p:cNvCxnSpPr>
            <p:nvPr/>
          </p:nvCxnSpPr>
          <p:spPr>
            <a:xfrm flipV="1">
              <a:off x="3169762" y="1988565"/>
              <a:ext cx="889970" cy="18894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CAD6C71-AA40-254E-985B-DDA9A263A7B1}"/>
              </a:ext>
            </a:extLst>
          </p:cNvPr>
          <p:cNvCxnSpPr>
            <a:stCxn id="128" idx="6"/>
            <a:endCxn id="133" idx="2"/>
          </p:cNvCxnSpPr>
          <p:nvPr/>
        </p:nvCxnSpPr>
        <p:spPr>
          <a:xfrm>
            <a:off x="3169762" y="2633449"/>
            <a:ext cx="889970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625BD7E-D375-8745-886B-9814B8D4B3B8}"/>
              </a:ext>
            </a:extLst>
          </p:cNvPr>
          <p:cNvCxnSpPr>
            <a:stCxn id="128" idx="6"/>
            <a:endCxn id="132" idx="2"/>
          </p:cNvCxnSpPr>
          <p:nvPr/>
        </p:nvCxnSpPr>
        <p:spPr>
          <a:xfrm flipV="1">
            <a:off x="3169762" y="1988565"/>
            <a:ext cx="889970" cy="644884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0E930DD-AC83-B240-9AB0-6085FC88C848}"/>
              </a:ext>
            </a:extLst>
          </p:cNvPr>
          <p:cNvCxnSpPr>
            <a:stCxn id="128" idx="6"/>
            <a:endCxn id="134" idx="2"/>
          </p:cNvCxnSpPr>
          <p:nvPr/>
        </p:nvCxnSpPr>
        <p:spPr>
          <a:xfrm>
            <a:off x="3169762" y="2633449"/>
            <a:ext cx="889970" cy="669964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6EB7B4-E6FA-AC4E-9D33-EE750B9094A2}"/>
                  </a:ext>
                </a:extLst>
              </p:cNvPr>
              <p:cNvSpPr txBox="1"/>
              <p:nvPr/>
            </p:nvSpPr>
            <p:spPr>
              <a:xfrm>
                <a:off x="373307" y="1091013"/>
                <a:ext cx="480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6EB7B4-E6FA-AC4E-9D33-EE750B909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7" y="1091013"/>
                <a:ext cx="4807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1FAD9A1-DFD5-C040-9C0A-731F5CFB7C19}"/>
                  </a:ext>
                </a:extLst>
              </p:cNvPr>
              <p:cNvSpPr txBox="1"/>
              <p:nvPr/>
            </p:nvSpPr>
            <p:spPr>
              <a:xfrm>
                <a:off x="1465078" y="1088016"/>
                <a:ext cx="480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1FAD9A1-DFD5-C040-9C0A-731F5CFB7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78" y="1088016"/>
                <a:ext cx="480722" cy="369332"/>
              </a:xfrm>
              <a:prstGeom prst="rect">
                <a:avLst/>
              </a:prstGeom>
              <a:blipFill>
                <a:blip r:embed="rId3"/>
                <a:stretch>
                  <a:fillRect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FB66718-ADFF-CB4C-9A57-9985E6F9B180}"/>
                  </a:ext>
                </a:extLst>
              </p:cNvPr>
              <p:cNvSpPr txBox="1"/>
              <p:nvPr/>
            </p:nvSpPr>
            <p:spPr>
              <a:xfrm>
                <a:off x="2727599" y="1091013"/>
                <a:ext cx="480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FB66718-ADFF-CB4C-9A57-9985E6F9B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99" y="1091013"/>
                <a:ext cx="4807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72E9F19-C6DB-D147-9BDC-D4E2D47F2024}"/>
                  </a:ext>
                </a:extLst>
              </p:cNvPr>
              <p:cNvSpPr txBox="1"/>
              <p:nvPr/>
            </p:nvSpPr>
            <p:spPr>
              <a:xfrm>
                <a:off x="3819370" y="1088016"/>
                <a:ext cx="480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72E9F19-C6DB-D147-9BDC-D4E2D47F2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370" y="1088016"/>
                <a:ext cx="480722" cy="369332"/>
              </a:xfrm>
              <a:prstGeom prst="rect">
                <a:avLst/>
              </a:prstGeom>
              <a:blipFill>
                <a:blip r:embed="rId5"/>
                <a:stretch>
                  <a:fillRect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F8BECF-FF20-994F-94C1-1ED338B5CAAD}"/>
                  </a:ext>
                </a:extLst>
              </p:cNvPr>
              <p:cNvSpPr txBox="1"/>
              <p:nvPr/>
            </p:nvSpPr>
            <p:spPr>
              <a:xfrm>
                <a:off x="5565463" y="1473913"/>
                <a:ext cx="6008892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−0.88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0.99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0.97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−0.46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0.37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0.29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1.88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0.45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0.65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F8BECF-FF20-994F-94C1-1ED338B5C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463" y="1473913"/>
                <a:ext cx="6008892" cy="2045625"/>
              </a:xfrm>
              <a:prstGeom prst="rect">
                <a:avLst/>
              </a:prstGeom>
              <a:blipFill>
                <a:blip r:embed="rId6"/>
                <a:stretch>
                  <a:fillRect l="-1055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9EF6BC33-69D0-CC4F-923C-B31C6DFA757C}"/>
              </a:ext>
            </a:extLst>
          </p:cNvPr>
          <p:cNvSpPr/>
          <p:nvPr/>
        </p:nvSpPr>
        <p:spPr>
          <a:xfrm>
            <a:off x="2880143" y="2039815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432F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9E2E884-AEBF-FB4C-A14D-F7200238EFB0}"/>
              </a:ext>
            </a:extLst>
          </p:cNvPr>
          <p:cNvSpPr/>
          <p:nvPr/>
        </p:nvSpPr>
        <p:spPr>
          <a:xfrm>
            <a:off x="2903238" y="3461956"/>
            <a:ext cx="284853" cy="265854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432F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C4BA2CA-280A-DA41-B636-539E2A1B332D}"/>
              </a:ext>
            </a:extLst>
          </p:cNvPr>
          <p:cNvGrpSpPr/>
          <p:nvPr/>
        </p:nvGrpSpPr>
        <p:grpSpPr>
          <a:xfrm>
            <a:off x="3160121" y="1993330"/>
            <a:ext cx="889970" cy="1611084"/>
            <a:chOff x="3169762" y="1988565"/>
            <a:chExt cx="889970" cy="1611084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68B707A6-59B8-F742-9DCB-7A03099499A1}"/>
                </a:ext>
              </a:extLst>
            </p:cNvPr>
            <p:cNvCxnSpPr/>
            <p:nvPr/>
          </p:nvCxnSpPr>
          <p:spPr>
            <a:xfrm flipV="1">
              <a:off x="3192857" y="3303412"/>
              <a:ext cx="866874" cy="296236"/>
            </a:xfrm>
            <a:prstGeom prst="straightConnector1">
              <a:avLst/>
            </a:prstGeom>
            <a:ln w="19050" cmpd="sng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12A8804-1028-F743-91F4-653D70420266}"/>
                </a:ext>
              </a:extLst>
            </p:cNvPr>
            <p:cNvCxnSpPr/>
            <p:nvPr/>
          </p:nvCxnSpPr>
          <p:spPr>
            <a:xfrm>
              <a:off x="3169762" y="2177507"/>
              <a:ext cx="889970" cy="1125905"/>
            </a:xfrm>
            <a:prstGeom prst="straightConnector1">
              <a:avLst/>
            </a:prstGeom>
            <a:ln w="19050" cmpd="sng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20E4BE7C-AE18-3844-A5C4-D5BB474E81F0}"/>
                </a:ext>
              </a:extLst>
            </p:cNvPr>
            <p:cNvCxnSpPr/>
            <p:nvPr/>
          </p:nvCxnSpPr>
          <p:spPr>
            <a:xfrm flipV="1">
              <a:off x="3192857" y="2633449"/>
              <a:ext cx="866874" cy="966200"/>
            </a:xfrm>
            <a:prstGeom prst="straightConnector1">
              <a:avLst/>
            </a:prstGeom>
            <a:ln w="19050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2565C8E-2A15-9248-A164-BDE2CDC9B68E}"/>
                </a:ext>
              </a:extLst>
            </p:cNvPr>
            <p:cNvCxnSpPr/>
            <p:nvPr/>
          </p:nvCxnSpPr>
          <p:spPr>
            <a:xfrm flipV="1">
              <a:off x="3192857" y="1988565"/>
              <a:ext cx="866875" cy="1611084"/>
            </a:xfrm>
            <a:prstGeom prst="straightConnector1">
              <a:avLst/>
            </a:prstGeom>
            <a:ln w="19050" cmpd="sng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032F762-D0C0-B24B-9AB5-650BFA416472}"/>
                </a:ext>
              </a:extLst>
            </p:cNvPr>
            <p:cNvCxnSpPr/>
            <p:nvPr/>
          </p:nvCxnSpPr>
          <p:spPr>
            <a:xfrm>
              <a:off x="3169762" y="2177507"/>
              <a:ext cx="889970" cy="455941"/>
            </a:xfrm>
            <a:prstGeom prst="straightConnector1">
              <a:avLst/>
            </a:prstGeom>
            <a:ln w="19050" cmpd="sng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E64F093-7E63-DA42-9B1A-11D95391403B}"/>
                </a:ext>
              </a:extLst>
            </p:cNvPr>
            <p:cNvCxnSpPr/>
            <p:nvPr/>
          </p:nvCxnSpPr>
          <p:spPr>
            <a:xfrm flipV="1">
              <a:off x="3169762" y="1988565"/>
              <a:ext cx="889970" cy="188942"/>
            </a:xfrm>
            <a:prstGeom prst="straightConnector1">
              <a:avLst/>
            </a:prstGeom>
            <a:ln w="19050" cmpd="sng">
              <a:solidFill>
                <a:srgbClr val="0432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CE7AEBD-EBA7-EA48-AADF-B38475FD5EC5}"/>
                  </a:ext>
                </a:extLst>
              </p:cNvPr>
              <p:cNvSpPr txBox="1"/>
              <p:nvPr/>
            </p:nvSpPr>
            <p:spPr>
              <a:xfrm>
                <a:off x="5421746" y="1457348"/>
                <a:ext cx="6008892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0.62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0.99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0.75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−0.46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0.49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0.29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0.62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0.75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0.49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CE7AEBD-EBA7-EA48-AADF-B38475FD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746" y="1457348"/>
                <a:ext cx="6008892" cy="2045625"/>
              </a:xfrm>
              <a:prstGeom prst="rect">
                <a:avLst/>
              </a:prstGeom>
              <a:blipFill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C8E0D98-16DC-B049-BEA1-5EC7E3197800}"/>
              </a:ext>
            </a:extLst>
          </p:cNvPr>
          <p:cNvSpPr/>
          <p:nvPr/>
        </p:nvSpPr>
        <p:spPr>
          <a:xfrm>
            <a:off x="702150" y="4287775"/>
            <a:ext cx="9861887" cy="18428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F1A10A-2465-D647-8D4B-5131E5E5DB25}"/>
              </a:ext>
            </a:extLst>
          </p:cNvPr>
          <p:cNvSpPr txBox="1"/>
          <p:nvPr/>
        </p:nvSpPr>
        <p:spPr>
          <a:xfrm>
            <a:off x="732344" y="4304340"/>
            <a:ext cx="948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Eliminating unimportant neurons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Simultaneously identifying strongly correlated neurons by tying the associated weights (rows) to a common /close value(s)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2E5B97C-5532-9748-82BD-D2CB5B429AEC}"/>
              </a:ext>
            </a:extLst>
          </p:cNvPr>
          <p:cNvSpPr/>
          <p:nvPr/>
        </p:nvSpPr>
        <p:spPr>
          <a:xfrm>
            <a:off x="1729615" y="5348494"/>
            <a:ext cx="1519176" cy="561027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Denoise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3767785C-3AF6-2642-835A-072C421DE36B}"/>
              </a:ext>
            </a:extLst>
          </p:cNvPr>
          <p:cNvSpPr/>
          <p:nvPr/>
        </p:nvSpPr>
        <p:spPr>
          <a:xfrm>
            <a:off x="4008120" y="5343862"/>
            <a:ext cx="2603353" cy="561027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Copes with co-adaption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6A243D2D-D9EE-F947-92A1-330CD53753F3}"/>
              </a:ext>
            </a:extLst>
          </p:cNvPr>
          <p:cNvSpPr/>
          <p:nvPr/>
        </p:nvSpPr>
        <p:spPr>
          <a:xfrm>
            <a:off x="7148411" y="5343877"/>
            <a:ext cx="2516016" cy="561027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Better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3709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1" grpId="0" animBg="1"/>
      <p:bldP spid="50" grpId="0"/>
      <p:bldP spid="150" grpId="0" animBg="1"/>
      <p:bldP spid="151" grpId="0" animBg="1"/>
      <p:bldP spid="159" grpId="0"/>
      <p:bldP spid="58" grpId="0" animBg="1"/>
      <p:bldP spid="160" grpId="0" animBg="1"/>
      <p:bldP spid="1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F59E-E859-714A-8DE5-91EFC214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51" y="131210"/>
            <a:ext cx="10347251" cy="708763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GrOWL</a:t>
            </a:r>
            <a:r>
              <a:rPr lang="en-US" sz="4000" b="1" dirty="0"/>
              <a:t> regularization for deep learning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4E26829-BF24-8143-AEBE-D554F527E6DE}"/>
              </a:ext>
            </a:extLst>
          </p:cNvPr>
          <p:cNvGrpSpPr/>
          <p:nvPr/>
        </p:nvGrpSpPr>
        <p:grpSpPr>
          <a:xfrm>
            <a:off x="701749" y="1010094"/>
            <a:ext cx="10207257" cy="1408537"/>
            <a:chOff x="701749" y="1010094"/>
            <a:chExt cx="10207257" cy="140853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0CE3A1D-3721-5F4B-8382-F2311AA3CAB3}"/>
                </a:ext>
              </a:extLst>
            </p:cNvPr>
            <p:cNvSpPr/>
            <p:nvPr/>
          </p:nvSpPr>
          <p:spPr>
            <a:xfrm>
              <a:off x="701749" y="1010094"/>
              <a:ext cx="10207257" cy="14085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112A49-9136-1348-9DCE-E449033458F3}"/>
                    </a:ext>
                  </a:extLst>
                </p:cNvPr>
                <p:cNvSpPr txBox="1"/>
                <p:nvPr/>
              </p:nvSpPr>
              <p:spPr>
                <a:xfrm>
                  <a:off x="818708" y="1084521"/>
                  <a:ext cx="10090298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GrOWL (group ordered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dirty="0"/>
                    <a:t>regularization). </a:t>
                  </a:r>
                  <a:r>
                    <a:rPr lang="en-US" dirty="0"/>
                    <a:t>Given a matrix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dirty="0"/>
                    <a:t>,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sub>
                      </m:sSub>
                    </m:oMath>
                  </a14:m>
                  <a:r>
                    <a:rPr lang="en-US" dirty="0"/>
                    <a:t> denote the row of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dirty="0"/>
                    <a:t> with the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–</a:t>
                  </a:r>
                  <a:r>
                    <a:rPr lang="en-US" dirty="0" err="1"/>
                    <a:t>th</a:t>
                  </a:r>
                  <a:r>
                    <a:rPr lang="en-US" dirty="0"/>
                    <a:t> largest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norm.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&gt;0. </m:t>
                      </m:r>
                    </m:oMath>
                  </a14:m>
                  <a:r>
                    <a:rPr lang="en-US" dirty="0"/>
                    <a:t>  Then </a:t>
                  </a:r>
                  <a:r>
                    <a:rPr lang="en-US" dirty="0" err="1"/>
                    <a:t>GrOWL</a:t>
                  </a:r>
                  <a:r>
                    <a:rPr lang="en-US" dirty="0"/>
                    <a:t> is defined as: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112A49-9136-1348-9DCE-E44903345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708" y="1084521"/>
                  <a:ext cx="10090298" cy="666336"/>
                </a:xfrm>
                <a:prstGeom prst="rect">
                  <a:avLst/>
                </a:prstGeom>
                <a:blipFill>
                  <a:blip r:embed="rId2"/>
                  <a:stretch>
                    <a:fillRect l="-377" t="-1852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B25093-E2B1-2448-A191-1387BB13E896}"/>
                    </a:ext>
                  </a:extLst>
                </p:cNvPr>
                <p:cNvSpPr txBox="1"/>
                <p:nvPr/>
              </p:nvSpPr>
              <p:spPr>
                <a:xfrm>
                  <a:off x="3264196" y="1782046"/>
                  <a:ext cx="4880344" cy="636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B25093-E2B1-2448-A191-1387BB13E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196" y="1782046"/>
                  <a:ext cx="4880344" cy="636585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4957065-B886-6F42-835D-651D7B582D7F}"/>
              </a:ext>
            </a:extLst>
          </p:cNvPr>
          <p:cNvGrpSpPr/>
          <p:nvPr/>
        </p:nvGrpSpPr>
        <p:grpSpPr>
          <a:xfrm>
            <a:off x="1073888" y="2498649"/>
            <a:ext cx="10015872" cy="1227475"/>
            <a:chOff x="1073888" y="2498649"/>
            <a:chExt cx="10015872" cy="1227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81041-5B92-574E-95B3-EBA2CC5E953C}"/>
                    </a:ext>
                  </a:extLst>
                </p:cNvPr>
                <p:cNvSpPr txBox="1"/>
                <p:nvPr/>
              </p:nvSpPr>
              <p:spPr>
                <a:xfrm>
                  <a:off x="1073888" y="2498649"/>
                  <a:ext cx="94842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Layerwise </a:t>
                  </a:r>
                  <a:r>
                    <a:rPr lang="en-US" b="1" dirty="0" err="1"/>
                    <a:t>GrOWL</a:t>
                  </a:r>
                  <a:r>
                    <a:rPr lang="en-US" b="1" dirty="0"/>
                    <a:t>  Regularization. </a:t>
                  </a:r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dirty="0"/>
                    <a:t> denote the loss incurred by a DNN,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/>
                    <a:t> the # neurons in the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dirty="0"/>
                    <a:t>-</a:t>
                  </a:r>
                  <a:r>
                    <a:rPr lang="en-US" dirty="0" err="1"/>
                    <a:t>th</a:t>
                  </a:r>
                  <a:r>
                    <a:rPr lang="en-US" dirty="0"/>
                    <a:t> layer,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/>
                    <a:t> be the weight matrix.  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81041-5B92-574E-95B3-EBA2CC5E9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888" y="2498649"/>
                  <a:ext cx="948424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35" t="-3846" r="-268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7355E0-3315-3A4C-AE6C-63952F03ED2C}"/>
                    </a:ext>
                  </a:extLst>
                </p:cNvPr>
                <p:cNvSpPr txBox="1"/>
                <p:nvPr/>
              </p:nvSpPr>
              <p:spPr>
                <a:xfrm>
                  <a:off x="1796903" y="3044014"/>
                  <a:ext cx="9292857" cy="682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where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with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7355E0-3315-3A4C-AE6C-63952F03E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903" y="3044014"/>
                  <a:ext cx="9292857" cy="682110"/>
                </a:xfrm>
                <a:prstGeom prst="rect">
                  <a:avLst/>
                </a:prstGeom>
                <a:blipFill>
                  <a:blip r:embed="rId5"/>
                  <a:stretch>
                    <a:fillRect t="-141509" b="-20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53A1513-D818-C540-A237-B4A52B5A3BC7}"/>
              </a:ext>
            </a:extLst>
          </p:cNvPr>
          <p:cNvGrpSpPr/>
          <p:nvPr/>
        </p:nvGrpSpPr>
        <p:grpSpPr>
          <a:xfrm>
            <a:off x="1106033" y="4099619"/>
            <a:ext cx="9066501" cy="2639023"/>
            <a:chOff x="1106033" y="4099619"/>
            <a:chExt cx="9066501" cy="26390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4E6F2-389E-AC40-A86E-FAAD9E6E217B}"/>
                </a:ext>
              </a:extLst>
            </p:cNvPr>
            <p:cNvSpPr txBox="1"/>
            <p:nvPr/>
          </p:nvSpPr>
          <p:spPr>
            <a:xfrm>
              <a:off x="2559343" y="6400088"/>
              <a:ext cx="6742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</a:rPr>
                <a:t>GrOWL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 regularization effect on fully connected layer and convolutional layer. 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451525-74B2-3143-8C3D-D297ADBB8487}"/>
                </a:ext>
              </a:extLst>
            </p:cNvPr>
            <p:cNvSpPr/>
            <p:nvPr/>
          </p:nvSpPr>
          <p:spPr>
            <a:xfrm>
              <a:off x="1431635" y="4099619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57F0BB6-71FA-6545-B4AF-F991E5F9FE43}"/>
                </a:ext>
              </a:extLst>
            </p:cNvPr>
            <p:cNvSpPr/>
            <p:nvPr/>
          </p:nvSpPr>
          <p:spPr>
            <a:xfrm>
              <a:off x="1431635" y="4914070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6703119-8F26-9F42-AE7A-782C376E3159}"/>
                </a:ext>
              </a:extLst>
            </p:cNvPr>
            <p:cNvSpPr/>
            <p:nvPr/>
          </p:nvSpPr>
          <p:spPr>
            <a:xfrm>
              <a:off x="1431635" y="4503702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AABCC5-559A-FF4F-A2B5-CEDE0ECC9FCF}"/>
                </a:ext>
              </a:extLst>
            </p:cNvPr>
            <p:cNvSpPr/>
            <p:nvPr/>
          </p:nvSpPr>
          <p:spPr>
            <a:xfrm>
              <a:off x="1431635" y="5340149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138C820-2228-F64A-90F4-B646D258E97D}"/>
                </a:ext>
              </a:extLst>
            </p:cNvPr>
            <p:cNvSpPr/>
            <p:nvPr/>
          </p:nvSpPr>
          <p:spPr>
            <a:xfrm>
              <a:off x="1431635" y="5786338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E60881-270E-1649-B3DD-1FEEA8E4B917}"/>
                </a:ext>
              </a:extLst>
            </p:cNvPr>
            <p:cNvSpPr/>
            <p:nvPr/>
          </p:nvSpPr>
          <p:spPr>
            <a:xfrm>
              <a:off x="2382338" y="4283750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C84858-F6EB-EE4D-9C98-93C90611F08F}"/>
                </a:ext>
              </a:extLst>
            </p:cNvPr>
            <p:cNvSpPr/>
            <p:nvPr/>
          </p:nvSpPr>
          <p:spPr>
            <a:xfrm>
              <a:off x="2382338" y="4881388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96F1922-ACD3-A249-9534-71A491ED9298}"/>
                </a:ext>
              </a:extLst>
            </p:cNvPr>
            <p:cNvSpPr/>
            <p:nvPr/>
          </p:nvSpPr>
          <p:spPr>
            <a:xfrm>
              <a:off x="2382337" y="5459549"/>
              <a:ext cx="230512" cy="21995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2500A22-8006-9648-8FA6-56F56452F510}"/>
                </a:ext>
              </a:extLst>
            </p:cNvPr>
            <p:cNvCxnSpPr>
              <a:stCxn id="76" idx="6"/>
              <a:endCxn id="79" idx="2"/>
            </p:cNvCxnSpPr>
            <p:nvPr/>
          </p:nvCxnSpPr>
          <p:spPr>
            <a:xfrm flipV="1">
              <a:off x="1662146" y="5569525"/>
              <a:ext cx="720191" cy="32679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CBE1C0B-00EE-DF44-9DF7-283718D1EC13}"/>
                </a:ext>
              </a:extLst>
            </p:cNvPr>
            <p:cNvCxnSpPr>
              <a:endCxn id="78" idx="2"/>
            </p:cNvCxnSpPr>
            <p:nvPr/>
          </p:nvCxnSpPr>
          <p:spPr>
            <a:xfrm flipV="1">
              <a:off x="1662146" y="4991364"/>
              <a:ext cx="720191" cy="89489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A95A184-064D-A64A-A00C-BEC7A247C4C3}"/>
                </a:ext>
              </a:extLst>
            </p:cNvPr>
            <p:cNvCxnSpPr>
              <a:stCxn id="76" idx="6"/>
              <a:endCxn id="77" idx="3"/>
            </p:cNvCxnSpPr>
            <p:nvPr/>
          </p:nvCxnSpPr>
          <p:spPr>
            <a:xfrm flipV="1">
              <a:off x="1662146" y="4471491"/>
              <a:ext cx="753949" cy="142482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CC3FA64-6617-0742-804D-10ED6BE180C9}"/>
                </a:ext>
              </a:extLst>
            </p:cNvPr>
            <p:cNvCxnSpPr>
              <a:endCxn id="78" idx="2"/>
            </p:cNvCxnSpPr>
            <p:nvPr/>
          </p:nvCxnSpPr>
          <p:spPr>
            <a:xfrm flipV="1">
              <a:off x="1662146" y="4991364"/>
              <a:ext cx="720191" cy="43676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9C8AE90-BF8C-FE42-B846-241A878D479B}"/>
                </a:ext>
              </a:extLst>
            </p:cNvPr>
            <p:cNvCxnSpPr>
              <a:endCxn id="77" idx="3"/>
            </p:cNvCxnSpPr>
            <p:nvPr/>
          </p:nvCxnSpPr>
          <p:spPr>
            <a:xfrm flipV="1">
              <a:off x="1642211" y="4471491"/>
              <a:ext cx="773886" cy="51736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7DB735B-D5F3-7E46-9DD7-3AF2C5A98AAF}"/>
                </a:ext>
              </a:extLst>
            </p:cNvPr>
            <p:cNvCxnSpPr>
              <a:stCxn id="74" idx="7"/>
              <a:endCxn id="77" idx="3"/>
            </p:cNvCxnSpPr>
            <p:nvPr/>
          </p:nvCxnSpPr>
          <p:spPr>
            <a:xfrm flipV="1">
              <a:off x="1628389" y="4471491"/>
              <a:ext cx="787707" cy="6442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DFBCB97-B40D-DB46-95A6-171239CEDB46}"/>
                </a:ext>
              </a:extLst>
            </p:cNvPr>
            <p:cNvCxnSpPr>
              <a:endCxn id="77" idx="3"/>
            </p:cNvCxnSpPr>
            <p:nvPr/>
          </p:nvCxnSpPr>
          <p:spPr>
            <a:xfrm>
              <a:off x="1642211" y="4160578"/>
              <a:ext cx="773886" cy="31091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226D610-78CD-CC45-874D-D37A4D8A4A23}"/>
                </a:ext>
              </a:extLst>
            </p:cNvPr>
            <p:cNvCxnSpPr>
              <a:endCxn id="79" idx="2"/>
            </p:cNvCxnSpPr>
            <p:nvPr/>
          </p:nvCxnSpPr>
          <p:spPr>
            <a:xfrm>
              <a:off x="1662146" y="5421212"/>
              <a:ext cx="720191" cy="14831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EC204D0-285F-124C-A9E1-CCFC57BE136A}"/>
                </a:ext>
              </a:extLst>
            </p:cNvPr>
            <p:cNvCxnSpPr>
              <a:endCxn id="77" idx="3"/>
            </p:cNvCxnSpPr>
            <p:nvPr/>
          </p:nvCxnSpPr>
          <p:spPr>
            <a:xfrm flipV="1">
              <a:off x="1642211" y="4471491"/>
              <a:ext cx="773886" cy="94972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7332A7D-B753-9F4C-B885-4B1E0AC9AA45}"/>
                </a:ext>
              </a:extLst>
            </p:cNvPr>
            <p:cNvCxnSpPr>
              <a:endCxn id="78" idx="2"/>
            </p:cNvCxnSpPr>
            <p:nvPr/>
          </p:nvCxnSpPr>
          <p:spPr>
            <a:xfrm>
              <a:off x="1662147" y="4988855"/>
              <a:ext cx="720191" cy="250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33EE119-B43C-C348-9D00-34814796BAC4}"/>
                </a:ext>
              </a:extLst>
            </p:cNvPr>
            <p:cNvCxnSpPr>
              <a:endCxn id="79" idx="2"/>
            </p:cNvCxnSpPr>
            <p:nvPr/>
          </p:nvCxnSpPr>
          <p:spPr>
            <a:xfrm>
              <a:off x="1662146" y="4988856"/>
              <a:ext cx="720191" cy="58066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D2BF144-AD04-0A44-84F1-2B4FD02E7345}"/>
                </a:ext>
              </a:extLst>
            </p:cNvPr>
            <p:cNvCxnSpPr>
              <a:stCxn id="74" idx="7"/>
              <a:endCxn id="79" idx="2"/>
            </p:cNvCxnSpPr>
            <p:nvPr/>
          </p:nvCxnSpPr>
          <p:spPr>
            <a:xfrm>
              <a:off x="1628389" y="4535913"/>
              <a:ext cx="753949" cy="103361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03022D-F809-F04A-BDE8-41FA3D0A8B20}"/>
                </a:ext>
              </a:extLst>
            </p:cNvPr>
            <p:cNvCxnSpPr>
              <a:stCxn id="74" idx="7"/>
              <a:endCxn id="78" idx="2"/>
            </p:cNvCxnSpPr>
            <p:nvPr/>
          </p:nvCxnSpPr>
          <p:spPr>
            <a:xfrm>
              <a:off x="1628389" y="4535913"/>
              <a:ext cx="753949" cy="45545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4876E10-E065-6242-B766-7C3881AB31F5}"/>
                </a:ext>
              </a:extLst>
            </p:cNvPr>
            <p:cNvCxnSpPr>
              <a:stCxn id="72" idx="6"/>
              <a:endCxn id="79" idx="2"/>
            </p:cNvCxnSpPr>
            <p:nvPr/>
          </p:nvCxnSpPr>
          <p:spPr>
            <a:xfrm>
              <a:off x="1662146" y="4209595"/>
              <a:ext cx="720191" cy="135993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3DB6BB0-8FC2-3F4B-95F8-46D7AC280D5C}"/>
                </a:ext>
              </a:extLst>
            </p:cNvPr>
            <p:cNvCxnSpPr>
              <a:stCxn id="72" idx="6"/>
              <a:endCxn id="78" idx="2"/>
            </p:cNvCxnSpPr>
            <p:nvPr/>
          </p:nvCxnSpPr>
          <p:spPr>
            <a:xfrm>
              <a:off x="1662146" y="4209595"/>
              <a:ext cx="720191" cy="78176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78F7C77-3475-1C4B-B043-CE45744FF040}"/>
                </a:ext>
              </a:extLst>
            </p:cNvPr>
            <p:cNvSpPr/>
            <p:nvPr/>
          </p:nvSpPr>
          <p:spPr>
            <a:xfrm>
              <a:off x="3404068" y="4145493"/>
              <a:ext cx="230512" cy="219952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3B939E7-F9C0-6C48-A91B-AE52B13646D8}"/>
                </a:ext>
              </a:extLst>
            </p:cNvPr>
            <p:cNvSpPr/>
            <p:nvPr/>
          </p:nvSpPr>
          <p:spPr>
            <a:xfrm>
              <a:off x="3404069" y="4892701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031A817-C130-BB42-A4B3-2EE43D977DEB}"/>
                </a:ext>
              </a:extLst>
            </p:cNvPr>
            <p:cNvSpPr/>
            <p:nvPr/>
          </p:nvSpPr>
          <p:spPr>
            <a:xfrm>
              <a:off x="3404069" y="4515480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2730BE0-4219-3846-B6F7-BAE2E629B424}"/>
                </a:ext>
              </a:extLst>
            </p:cNvPr>
            <p:cNvSpPr/>
            <p:nvPr/>
          </p:nvSpPr>
          <p:spPr>
            <a:xfrm>
              <a:off x="3416528" y="5276670"/>
              <a:ext cx="230512" cy="219952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BE248E9-F0B0-E34C-AE1E-ECED8650470B}"/>
                </a:ext>
              </a:extLst>
            </p:cNvPr>
            <p:cNvSpPr/>
            <p:nvPr/>
          </p:nvSpPr>
          <p:spPr>
            <a:xfrm>
              <a:off x="3422758" y="5692078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F227D5F-6F00-2A44-87F1-4D33D020131A}"/>
                </a:ext>
              </a:extLst>
            </p:cNvPr>
            <p:cNvSpPr/>
            <p:nvPr/>
          </p:nvSpPr>
          <p:spPr>
            <a:xfrm>
              <a:off x="4354772" y="4359161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BFE56D-58AA-A641-BF04-4EEE9A8483F2}"/>
                </a:ext>
              </a:extLst>
            </p:cNvPr>
            <p:cNvSpPr/>
            <p:nvPr/>
          </p:nvSpPr>
          <p:spPr>
            <a:xfrm>
              <a:off x="4354771" y="4892701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648A5DE-5308-0B46-A561-620D8CFF9EC7}"/>
                </a:ext>
              </a:extLst>
            </p:cNvPr>
            <p:cNvSpPr/>
            <p:nvPr/>
          </p:nvSpPr>
          <p:spPr>
            <a:xfrm>
              <a:off x="4354771" y="5446990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BA04D93-8301-1743-96A8-5F3D99CF9E83}"/>
                </a:ext>
              </a:extLst>
            </p:cNvPr>
            <p:cNvSpPr/>
            <p:nvPr/>
          </p:nvSpPr>
          <p:spPr>
            <a:xfrm>
              <a:off x="2802243" y="4914070"/>
              <a:ext cx="311503" cy="134485"/>
            </a:xfrm>
            <a:prstGeom prst="rightArrow">
              <a:avLst/>
            </a:prstGeom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FC37BF7-EFF0-5645-9171-80093DF579C3}"/>
                </a:ext>
              </a:extLst>
            </p:cNvPr>
            <p:cNvGrpSpPr/>
            <p:nvPr/>
          </p:nvGrpSpPr>
          <p:grpSpPr>
            <a:xfrm>
              <a:off x="3634581" y="4469137"/>
              <a:ext cx="720191" cy="1332917"/>
              <a:chOff x="3593899" y="4492064"/>
              <a:chExt cx="889970" cy="1611083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173F9F7-EE23-BE49-A016-B4A8B2EBA35C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flipV="1">
                <a:off x="3616994" y="5806912"/>
                <a:ext cx="866874" cy="29623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248BFD0-22B3-8245-883F-193E1B7BF00A}"/>
                  </a:ext>
                </a:extLst>
              </p:cNvPr>
              <p:cNvCxnSpPr>
                <a:stCxn id="97" idx="6"/>
                <a:endCxn id="102" idx="2"/>
              </p:cNvCxnSpPr>
              <p:nvPr/>
            </p:nvCxnSpPr>
            <p:spPr>
              <a:xfrm>
                <a:off x="3593899" y="4681005"/>
                <a:ext cx="889969" cy="1125907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7C86755-BFCD-D246-963D-AA269336A618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flipV="1">
                <a:off x="3616994" y="5136947"/>
                <a:ext cx="866874" cy="9661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4C964F-F67F-424E-B463-850F1AA021B4}"/>
                  </a:ext>
                </a:extLst>
              </p:cNvPr>
              <p:cNvCxnSpPr>
                <a:stCxn id="99" idx="6"/>
                <a:endCxn id="100" idx="2"/>
              </p:cNvCxnSpPr>
              <p:nvPr/>
            </p:nvCxnSpPr>
            <p:spPr>
              <a:xfrm flipV="1">
                <a:off x="3616994" y="4492064"/>
                <a:ext cx="866875" cy="1611083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DA46D77B-F0F8-3244-84E3-6EE3568A0EF0}"/>
                  </a:ext>
                </a:extLst>
              </p:cNvPr>
              <p:cNvCxnSpPr>
                <a:stCxn id="97" idx="6"/>
                <a:endCxn id="101" idx="2"/>
              </p:cNvCxnSpPr>
              <p:nvPr/>
            </p:nvCxnSpPr>
            <p:spPr>
              <a:xfrm>
                <a:off x="3593899" y="4681005"/>
                <a:ext cx="889969" cy="455943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17B409F-9C0D-E245-A5C0-584F49C245CF}"/>
                  </a:ext>
                </a:extLst>
              </p:cNvPr>
              <p:cNvCxnSpPr>
                <a:stCxn id="97" idx="6"/>
                <a:endCxn id="100" idx="2"/>
              </p:cNvCxnSpPr>
              <p:nvPr/>
            </p:nvCxnSpPr>
            <p:spPr>
              <a:xfrm flipV="1">
                <a:off x="3593899" y="4492064"/>
                <a:ext cx="889970" cy="188941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59BEB02-1FC3-4A42-867C-02D5D22C6F52}"/>
                </a:ext>
              </a:extLst>
            </p:cNvPr>
            <p:cNvCxnSpPr>
              <a:stCxn id="96" idx="6"/>
              <a:endCxn id="101" idx="2"/>
            </p:cNvCxnSpPr>
            <p:nvPr/>
          </p:nvCxnSpPr>
          <p:spPr>
            <a:xfrm>
              <a:off x="3634581" y="5002677"/>
              <a:ext cx="72019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1ADE541-23CD-3A44-A176-D98C8FA825F8}"/>
                </a:ext>
              </a:extLst>
            </p:cNvPr>
            <p:cNvCxnSpPr>
              <a:stCxn id="96" idx="6"/>
              <a:endCxn id="100" idx="2"/>
            </p:cNvCxnSpPr>
            <p:nvPr/>
          </p:nvCxnSpPr>
          <p:spPr>
            <a:xfrm flipV="1">
              <a:off x="3634581" y="4469137"/>
              <a:ext cx="720191" cy="53354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0B85153-DED9-0149-9C94-A912367C21FF}"/>
                </a:ext>
              </a:extLst>
            </p:cNvPr>
            <p:cNvCxnSpPr>
              <a:stCxn id="96" idx="6"/>
              <a:endCxn id="102" idx="2"/>
            </p:cNvCxnSpPr>
            <p:nvPr/>
          </p:nvCxnSpPr>
          <p:spPr>
            <a:xfrm>
              <a:off x="3634581" y="5002677"/>
              <a:ext cx="720191" cy="55429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04B294C-C2DA-0043-8DF0-547890406EDC}"/>
                </a:ext>
              </a:extLst>
            </p:cNvPr>
            <p:cNvSpPr/>
            <p:nvPr/>
          </p:nvSpPr>
          <p:spPr>
            <a:xfrm>
              <a:off x="3400212" y="4511538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0432FF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32FF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D4F66D-F9B6-664C-87C2-81511899CE38}"/>
                </a:ext>
              </a:extLst>
            </p:cNvPr>
            <p:cNvSpPr/>
            <p:nvPr/>
          </p:nvSpPr>
          <p:spPr>
            <a:xfrm>
              <a:off x="3418901" y="5688136"/>
              <a:ext cx="230512" cy="219952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0432FF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32FF"/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6C1EF09-9D3B-A84F-ACB0-648AB4D34130}"/>
                </a:ext>
              </a:extLst>
            </p:cNvPr>
            <p:cNvGrpSpPr/>
            <p:nvPr/>
          </p:nvGrpSpPr>
          <p:grpSpPr>
            <a:xfrm>
              <a:off x="3626779" y="4473079"/>
              <a:ext cx="720191" cy="1332919"/>
              <a:chOff x="3169762" y="1988565"/>
              <a:chExt cx="889970" cy="1611084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189AB48-7F15-4241-A4FF-7BAB38C6B634}"/>
                  </a:ext>
                </a:extLst>
              </p:cNvPr>
              <p:cNvCxnSpPr/>
              <p:nvPr/>
            </p:nvCxnSpPr>
            <p:spPr>
              <a:xfrm flipV="1">
                <a:off x="3192857" y="3303412"/>
                <a:ext cx="866874" cy="296236"/>
              </a:xfrm>
              <a:prstGeom prst="straightConnector1">
                <a:avLst/>
              </a:prstGeom>
              <a:ln w="19050" cmpd="sng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CA9676AE-610D-8841-A19E-C26B46EF63C0}"/>
                  </a:ext>
                </a:extLst>
              </p:cNvPr>
              <p:cNvCxnSpPr/>
              <p:nvPr/>
            </p:nvCxnSpPr>
            <p:spPr>
              <a:xfrm>
                <a:off x="3169762" y="2177507"/>
                <a:ext cx="889970" cy="1125905"/>
              </a:xfrm>
              <a:prstGeom prst="straightConnector1">
                <a:avLst/>
              </a:prstGeom>
              <a:ln w="19050" cmpd="sng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486F2FE-C364-FD4D-880F-990DE4EF5920}"/>
                  </a:ext>
                </a:extLst>
              </p:cNvPr>
              <p:cNvCxnSpPr/>
              <p:nvPr/>
            </p:nvCxnSpPr>
            <p:spPr>
              <a:xfrm flipV="1">
                <a:off x="3192857" y="2633449"/>
                <a:ext cx="866874" cy="966200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4E40525C-C9A0-FF41-89F4-594AC5154A07}"/>
                  </a:ext>
                </a:extLst>
              </p:cNvPr>
              <p:cNvCxnSpPr/>
              <p:nvPr/>
            </p:nvCxnSpPr>
            <p:spPr>
              <a:xfrm flipV="1">
                <a:off x="3192857" y="1988565"/>
                <a:ext cx="866875" cy="1611084"/>
              </a:xfrm>
              <a:prstGeom prst="straightConnector1">
                <a:avLst/>
              </a:prstGeom>
              <a:ln w="19050" cmpd="sng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1576D3B7-1081-F943-A19C-4773A490EFB5}"/>
                  </a:ext>
                </a:extLst>
              </p:cNvPr>
              <p:cNvCxnSpPr/>
              <p:nvPr/>
            </p:nvCxnSpPr>
            <p:spPr>
              <a:xfrm>
                <a:off x="3169762" y="2177507"/>
                <a:ext cx="889970" cy="455941"/>
              </a:xfrm>
              <a:prstGeom prst="straightConnector1">
                <a:avLst/>
              </a:prstGeom>
              <a:ln w="19050" cmpd="sng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B26670A4-F4AD-6D43-A2CF-39A50EF8A684}"/>
                  </a:ext>
                </a:extLst>
              </p:cNvPr>
              <p:cNvCxnSpPr/>
              <p:nvPr/>
            </p:nvCxnSpPr>
            <p:spPr>
              <a:xfrm flipV="1">
                <a:off x="3169762" y="1988565"/>
                <a:ext cx="889970" cy="188942"/>
              </a:xfrm>
              <a:prstGeom prst="straightConnector1">
                <a:avLst/>
              </a:prstGeom>
              <a:ln w="19050" cmpd="sng">
                <a:solidFill>
                  <a:srgbClr val="0432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528A8FF-7965-F34B-A9F2-96CF4240C8A8}"/>
                </a:ext>
              </a:extLst>
            </p:cNvPr>
            <p:cNvGrpSpPr/>
            <p:nvPr/>
          </p:nvGrpSpPr>
          <p:grpSpPr>
            <a:xfrm>
              <a:off x="5885955" y="4252127"/>
              <a:ext cx="4286579" cy="1738521"/>
              <a:chOff x="5704368" y="4271489"/>
              <a:chExt cx="4286579" cy="1470453"/>
            </a:xfrm>
          </p:grpSpPr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39E5C8DF-6360-DD44-8A66-4883BDD80C32}"/>
                  </a:ext>
                </a:extLst>
              </p:cNvPr>
              <p:cNvSpPr/>
              <p:nvPr/>
            </p:nvSpPr>
            <p:spPr>
              <a:xfrm>
                <a:off x="6731424" y="4271489"/>
                <a:ext cx="1197637" cy="281476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 cmpd="sng">
                <a:solidFill>
                  <a:schemeClr val="tx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8000"/>
                  </a:solidFill>
                </a:endParaRPr>
              </a:p>
            </p:txBody>
          </p:sp>
          <p:sp>
            <p:nvSpPr>
              <p:cNvPr id="136" name="Cube 135">
                <a:extLst>
                  <a:ext uri="{FF2B5EF4-FFF2-40B4-BE49-F238E27FC236}">
                    <a16:creationId xmlns:a16="http://schemas.microsoft.com/office/drawing/2014/main" id="{60B77627-626D-784E-89FC-AADC0115F03C}"/>
                  </a:ext>
                </a:extLst>
              </p:cNvPr>
              <p:cNvSpPr/>
              <p:nvPr/>
            </p:nvSpPr>
            <p:spPr>
              <a:xfrm>
                <a:off x="6522685" y="4467489"/>
                <a:ext cx="1197637" cy="281476"/>
              </a:xfrm>
              <a:prstGeom prst="cube">
                <a:avLst/>
              </a:prstGeom>
              <a:solidFill>
                <a:srgbClr val="FF0000">
                  <a:alpha val="40000"/>
                </a:srgbClr>
              </a:solidFill>
              <a:ln w="6350" cmpd="sng">
                <a:solidFill>
                  <a:schemeClr val="bg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ube 136">
                <a:extLst>
                  <a:ext uri="{FF2B5EF4-FFF2-40B4-BE49-F238E27FC236}">
                    <a16:creationId xmlns:a16="http://schemas.microsoft.com/office/drawing/2014/main" id="{E597DEDE-2306-F749-B47B-76558DAC5198}"/>
                  </a:ext>
                </a:extLst>
              </p:cNvPr>
              <p:cNvSpPr/>
              <p:nvPr/>
            </p:nvSpPr>
            <p:spPr>
              <a:xfrm>
                <a:off x="6276170" y="4673062"/>
                <a:ext cx="1197637" cy="281476"/>
              </a:xfrm>
              <a:prstGeom prst="cube">
                <a:avLst/>
              </a:prstGeom>
              <a:solidFill>
                <a:srgbClr val="0000FF">
                  <a:alpha val="40000"/>
                </a:srgbClr>
              </a:solidFill>
              <a:ln w="6350" cmpd="sng">
                <a:solidFill>
                  <a:schemeClr val="bg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E3F7077-8B63-1345-BB12-AD08C4D05199}"/>
                  </a:ext>
                </a:extLst>
              </p:cNvPr>
              <p:cNvSpPr/>
              <p:nvPr/>
            </p:nvSpPr>
            <p:spPr>
              <a:xfrm flipH="1" flipV="1">
                <a:off x="6731421" y="4964989"/>
                <a:ext cx="24793" cy="2762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4AB407-103B-F840-8F9E-61D13A89EB7D}"/>
                  </a:ext>
                </a:extLst>
              </p:cNvPr>
              <p:cNvSpPr/>
              <p:nvPr/>
            </p:nvSpPr>
            <p:spPr>
              <a:xfrm flipH="1" flipV="1">
                <a:off x="6688339" y="5005339"/>
                <a:ext cx="24793" cy="2762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02195CC-24FE-814C-8E15-6850A3BB53B0}"/>
                  </a:ext>
                </a:extLst>
              </p:cNvPr>
              <p:cNvSpPr/>
              <p:nvPr/>
            </p:nvSpPr>
            <p:spPr>
              <a:xfrm flipH="1" flipV="1">
                <a:off x="6642356" y="5047544"/>
                <a:ext cx="24793" cy="2762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82850EB-69C9-9E45-A3C2-374FED98E286}"/>
                  </a:ext>
                </a:extLst>
              </p:cNvPr>
              <p:cNvSpPr/>
              <p:nvPr/>
            </p:nvSpPr>
            <p:spPr>
              <a:xfrm>
                <a:off x="9006189" y="4603423"/>
                <a:ext cx="245643" cy="313932"/>
              </a:xfrm>
              <a:prstGeom prst="rect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2A9CA74-828B-A24A-8A30-6F6181C27D68}"/>
                  </a:ext>
                </a:extLst>
              </p:cNvPr>
              <p:cNvSpPr/>
              <p:nvPr/>
            </p:nvSpPr>
            <p:spPr>
              <a:xfrm>
                <a:off x="9663487" y="4604794"/>
                <a:ext cx="245643" cy="313932"/>
              </a:xfrm>
              <a:prstGeom prst="rect">
                <a:avLst/>
              </a:prstGeom>
              <a:solidFill>
                <a:srgbClr val="072CFF"/>
              </a:solidFill>
              <a:ln w="19050" cmpd="sng">
                <a:solidFill>
                  <a:srgbClr val="000090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343B0D9-5A70-864A-A7FC-86938EB0AAAA}"/>
                  </a:ext>
                </a:extLst>
              </p:cNvPr>
              <p:cNvSpPr/>
              <p:nvPr/>
            </p:nvSpPr>
            <p:spPr>
              <a:xfrm>
                <a:off x="9319461" y="4604794"/>
                <a:ext cx="245643" cy="313932"/>
              </a:xfrm>
              <a:prstGeom prst="rect">
                <a:avLst/>
              </a:prstGeom>
              <a:solidFill>
                <a:srgbClr val="072CFF"/>
              </a:solidFill>
              <a:ln w="19050" cmpd="sng">
                <a:solidFill>
                  <a:srgbClr val="000090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3EB418AA-F7F3-0C43-8A69-A0CE35A4002E}"/>
                  </a:ext>
                </a:extLst>
              </p:cNvPr>
              <p:cNvSpPr/>
              <p:nvPr/>
            </p:nvSpPr>
            <p:spPr>
              <a:xfrm>
                <a:off x="8835399" y="4605647"/>
                <a:ext cx="1155548" cy="300920"/>
              </a:xfrm>
              <a:prstGeom prst="cube">
                <a:avLst/>
              </a:prstGeom>
              <a:solidFill>
                <a:schemeClr val="bg1">
                  <a:lumMod val="95000"/>
                  <a:alpha val="21000"/>
                </a:schemeClr>
              </a:solidFill>
              <a:ln w="6350" cmpd="sng">
                <a:solidFill>
                  <a:schemeClr val="tx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355D462-393C-A24F-A3D8-3E974675071D}"/>
                  </a:ext>
                </a:extLst>
              </p:cNvPr>
              <p:cNvSpPr/>
              <p:nvPr/>
            </p:nvSpPr>
            <p:spPr>
              <a:xfrm>
                <a:off x="7952163" y="4466468"/>
                <a:ext cx="460900" cy="399807"/>
              </a:xfrm>
              <a:prstGeom prst="rect">
                <a:avLst/>
              </a:prstGeom>
              <a:solidFill>
                <a:schemeClr val="bg1"/>
              </a:solidFill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391FC33-ECD2-2446-912F-2E82FAC67CCC}"/>
                  </a:ext>
                </a:extLst>
              </p:cNvPr>
              <p:cNvSpPr/>
              <p:nvPr/>
            </p:nvSpPr>
            <p:spPr>
              <a:xfrm>
                <a:off x="7896008" y="4514600"/>
                <a:ext cx="460900" cy="399807"/>
              </a:xfrm>
              <a:prstGeom prst="rect">
                <a:avLst/>
              </a:prstGeom>
              <a:solidFill>
                <a:srgbClr val="FF0000">
                  <a:alpha val="52000"/>
                </a:srgbClr>
              </a:solidFill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6B52779-7F8A-314E-806C-A8D1A2986D6A}"/>
                  </a:ext>
                </a:extLst>
              </p:cNvPr>
              <p:cNvSpPr/>
              <p:nvPr/>
            </p:nvSpPr>
            <p:spPr>
              <a:xfrm>
                <a:off x="7829420" y="4573365"/>
                <a:ext cx="460900" cy="399807"/>
              </a:xfrm>
              <a:prstGeom prst="rect">
                <a:avLst/>
              </a:prstGeom>
              <a:solidFill>
                <a:schemeClr val="bg1"/>
              </a:solidFill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B358218-305C-C443-878C-84C98761266D}"/>
                  </a:ext>
                </a:extLst>
              </p:cNvPr>
              <p:cNvSpPr/>
              <p:nvPr/>
            </p:nvSpPr>
            <p:spPr>
              <a:xfrm flipH="1" flipV="1">
                <a:off x="8120805" y="5015062"/>
                <a:ext cx="24793" cy="2762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7D8BD23-DCAE-E44F-8819-A1CC7304FBA9}"/>
                  </a:ext>
                </a:extLst>
              </p:cNvPr>
              <p:cNvSpPr/>
              <p:nvPr/>
            </p:nvSpPr>
            <p:spPr>
              <a:xfrm flipH="1" flipV="1">
                <a:off x="8043037" y="4994077"/>
                <a:ext cx="24793" cy="2762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CFAF8F9-9FD6-E74C-94F0-2D94170A6488}"/>
                  </a:ext>
                </a:extLst>
              </p:cNvPr>
              <p:cNvSpPr/>
              <p:nvPr/>
            </p:nvSpPr>
            <p:spPr>
              <a:xfrm>
                <a:off x="7705820" y="4778340"/>
                <a:ext cx="460900" cy="399807"/>
              </a:xfrm>
              <a:prstGeom prst="rect">
                <a:avLst/>
              </a:prstGeom>
              <a:solidFill>
                <a:srgbClr val="3366FF"/>
              </a:solidFill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44015BF-23BF-8744-95F7-D30A17F27541}"/>
                  </a:ext>
                </a:extLst>
              </p:cNvPr>
              <p:cNvSpPr/>
              <p:nvPr/>
            </p:nvSpPr>
            <p:spPr>
              <a:xfrm>
                <a:off x="7637478" y="4833468"/>
                <a:ext cx="460900" cy="399807"/>
              </a:xfrm>
              <a:prstGeom prst="rect">
                <a:avLst/>
              </a:prstGeom>
              <a:solidFill>
                <a:srgbClr val="3366FF"/>
              </a:solidFill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1EB482C4-0F31-E847-A27F-884C30070B8A}"/>
                  </a:ext>
                </a:extLst>
              </p:cNvPr>
              <p:cNvSpPr/>
              <p:nvPr/>
            </p:nvSpPr>
            <p:spPr>
              <a:xfrm>
                <a:off x="5704368" y="5103428"/>
                <a:ext cx="1197637" cy="281476"/>
              </a:xfrm>
              <a:prstGeom prst="cube">
                <a:avLst/>
              </a:prstGeom>
              <a:solidFill>
                <a:srgbClr val="0000FF">
                  <a:alpha val="40000"/>
                </a:srgbClr>
              </a:solidFill>
              <a:ln w="6350" cmpd="sng">
                <a:solidFill>
                  <a:schemeClr val="bg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8000"/>
                  </a:solidFill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0A99610-14E6-5F4E-808E-3C284BC26B98}"/>
                  </a:ext>
                </a:extLst>
              </p:cNvPr>
              <p:cNvSpPr/>
              <p:nvPr/>
            </p:nvSpPr>
            <p:spPr>
              <a:xfrm>
                <a:off x="8731777" y="4825074"/>
                <a:ext cx="245643" cy="313932"/>
              </a:xfrm>
              <a:prstGeom prst="rect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0B988E9-E180-6B40-8021-23381B1987DF}"/>
                  </a:ext>
                </a:extLst>
              </p:cNvPr>
              <p:cNvSpPr/>
              <p:nvPr/>
            </p:nvSpPr>
            <p:spPr>
              <a:xfrm>
                <a:off x="9389075" y="4826445"/>
                <a:ext cx="245643" cy="313932"/>
              </a:xfrm>
              <a:prstGeom prst="rect">
                <a:avLst/>
              </a:prstGeom>
              <a:solidFill>
                <a:srgbClr val="072CFF"/>
              </a:solidFill>
              <a:ln w="19050" cmpd="sng">
                <a:solidFill>
                  <a:srgbClr val="000090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C5E0FB3-F0CC-1345-BE5F-2DAD8F050CC7}"/>
                  </a:ext>
                </a:extLst>
              </p:cNvPr>
              <p:cNvSpPr/>
              <p:nvPr/>
            </p:nvSpPr>
            <p:spPr>
              <a:xfrm>
                <a:off x="9045049" y="4826445"/>
                <a:ext cx="245643" cy="313932"/>
              </a:xfrm>
              <a:prstGeom prst="rect">
                <a:avLst/>
              </a:prstGeom>
              <a:solidFill>
                <a:srgbClr val="072CFF"/>
              </a:solidFill>
              <a:ln w="19050" cmpd="sng">
                <a:solidFill>
                  <a:srgbClr val="000090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ube 155">
                <a:extLst>
                  <a:ext uri="{FF2B5EF4-FFF2-40B4-BE49-F238E27FC236}">
                    <a16:creationId xmlns:a16="http://schemas.microsoft.com/office/drawing/2014/main" id="{63138F8B-A9F0-8440-81DB-294449AA6B14}"/>
                  </a:ext>
                </a:extLst>
              </p:cNvPr>
              <p:cNvSpPr/>
              <p:nvPr/>
            </p:nvSpPr>
            <p:spPr>
              <a:xfrm>
                <a:off x="8541199" y="4822027"/>
                <a:ext cx="1155548" cy="300920"/>
              </a:xfrm>
              <a:prstGeom prst="cube">
                <a:avLst/>
              </a:prstGeom>
              <a:solidFill>
                <a:schemeClr val="bg1">
                  <a:lumMod val="95000"/>
                  <a:alpha val="21000"/>
                </a:schemeClr>
              </a:solidFill>
              <a:ln w="6350" cmpd="sng">
                <a:solidFill>
                  <a:schemeClr val="tx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D73DA585-398C-0C46-BAC2-695B2B4B2CEC}"/>
                  </a:ext>
                </a:extLst>
              </p:cNvPr>
              <p:cNvSpPr/>
              <p:nvPr/>
            </p:nvSpPr>
            <p:spPr>
              <a:xfrm>
                <a:off x="8418377" y="5057019"/>
                <a:ext cx="245643" cy="313932"/>
              </a:xfrm>
              <a:prstGeom prst="rect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6A50F42-A7E3-5E45-9FF3-0E4610B97EDA}"/>
                  </a:ext>
                </a:extLst>
              </p:cNvPr>
              <p:cNvSpPr/>
              <p:nvPr/>
            </p:nvSpPr>
            <p:spPr>
              <a:xfrm>
                <a:off x="9075676" y="5058390"/>
                <a:ext cx="245643" cy="313932"/>
              </a:xfrm>
              <a:prstGeom prst="rect">
                <a:avLst/>
              </a:prstGeom>
              <a:solidFill>
                <a:srgbClr val="0000FF"/>
              </a:solidFill>
              <a:ln w="19050" cmpd="sng">
                <a:solidFill>
                  <a:srgbClr val="0000FF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A1B725A-7E26-904C-8A77-4207078BF130}"/>
                  </a:ext>
                </a:extLst>
              </p:cNvPr>
              <p:cNvSpPr/>
              <p:nvPr/>
            </p:nvSpPr>
            <p:spPr>
              <a:xfrm>
                <a:off x="8731649" y="5058390"/>
                <a:ext cx="245643" cy="313932"/>
              </a:xfrm>
              <a:prstGeom prst="rect">
                <a:avLst/>
              </a:prstGeom>
              <a:solidFill>
                <a:srgbClr val="0000FF"/>
              </a:solidFill>
              <a:ln w="19050" cmpd="sng">
                <a:solidFill>
                  <a:srgbClr val="0000FF"/>
                </a:solidFill>
              </a:ln>
              <a:scene3d>
                <a:camera prst="orthographicFront">
                  <a:rot lat="6900000" lon="2100000" rev="738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Cube 159">
                <a:extLst>
                  <a:ext uri="{FF2B5EF4-FFF2-40B4-BE49-F238E27FC236}">
                    <a16:creationId xmlns:a16="http://schemas.microsoft.com/office/drawing/2014/main" id="{17257B63-4E77-244D-89E2-38B4024EF051}"/>
                  </a:ext>
                </a:extLst>
              </p:cNvPr>
              <p:cNvSpPr/>
              <p:nvPr/>
            </p:nvSpPr>
            <p:spPr>
              <a:xfrm>
                <a:off x="8231740" y="5059746"/>
                <a:ext cx="1155548" cy="300920"/>
              </a:xfrm>
              <a:prstGeom prst="cube">
                <a:avLst/>
              </a:prstGeom>
              <a:solidFill>
                <a:schemeClr val="bg1">
                  <a:lumMod val="95000"/>
                  <a:alpha val="21000"/>
                </a:schemeClr>
              </a:solidFill>
              <a:ln w="6350" cmpd="sng">
                <a:solidFill>
                  <a:schemeClr val="tx1">
                    <a:alpha val="63000"/>
                  </a:schemeClr>
                </a:solidFill>
              </a:ln>
              <a:effectLst>
                <a:glow>
                  <a:schemeClr val="bg1"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9096029B-7497-9D4A-BB23-782D5381915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7879" y="5495721"/>
                    <a:ext cx="88171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600" dirty="0"/>
                      <a:t>l</a:t>
                    </a:r>
                    <a:r>
                      <a:rPr lang="en-US" sz="1600" b="0" dirty="0"/>
                      <a:t>ayer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−1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9096029B-7497-9D4A-BB23-782D53819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7879" y="5495721"/>
                    <a:ext cx="881716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676" t="-16667" r="-5634" b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5B71ED58-8658-AE4D-83EC-72B453AFE6F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5261" y="5482881"/>
                    <a:ext cx="59804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layer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5B71ED58-8658-AE4D-83EC-72B453AFE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5261" y="5482881"/>
                    <a:ext cx="598049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333" t="-8333" r="-625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751246E-31DD-A147-A52B-28A6DE39E3AE}"/>
                    </a:ext>
                  </a:extLst>
                </p:cNvPr>
                <p:cNvSpPr txBox="1"/>
                <p:nvPr/>
              </p:nvSpPr>
              <p:spPr>
                <a:xfrm>
                  <a:off x="1106033" y="6056251"/>
                  <a:ext cx="8817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dirty="0"/>
                    <a:t>l</a:t>
                  </a:r>
                  <a:r>
                    <a:rPr lang="en-US" sz="1600" b="0" dirty="0"/>
                    <a:t>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charset="0"/>
                        </a:rPr>
                        <m:t>−1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751246E-31DD-A147-A52B-28A6DE39E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033" y="6056251"/>
                  <a:ext cx="881716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2676" t="-25000" r="-5634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D42036A-B9C0-6242-932A-BE0738121E68}"/>
                    </a:ext>
                  </a:extLst>
                </p:cNvPr>
                <p:cNvSpPr txBox="1"/>
                <p:nvPr/>
              </p:nvSpPr>
              <p:spPr>
                <a:xfrm>
                  <a:off x="2133472" y="6043477"/>
                  <a:ext cx="59804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D42036A-B9C0-6242-932A-BE073812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472" y="6043477"/>
                  <a:ext cx="598049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2766" t="-5000" r="-638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35384D8F-E1EA-9F47-8D64-B9849CBEFF40}"/>
                    </a:ext>
                  </a:extLst>
                </p:cNvPr>
                <p:cNvSpPr txBox="1"/>
                <p:nvPr/>
              </p:nvSpPr>
              <p:spPr>
                <a:xfrm>
                  <a:off x="3238179" y="6007648"/>
                  <a:ext cx="8817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dirty="0"/>
                    <a:t>l</a:t>
                  </a:r>
                  <a:r>
                    <a:rPr lang="en-US" sz="1600" b="0" dirty="0"/>
                    <a:t>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charset="0"/>
                        </a:rPr>
                        <m:t>−1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35384D8F-E1EA-9F47-8D64-B9849CBEF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179" y="6007648"/>
                  <a:ext cx="881716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2857" t="-20000" r="-7143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29193F3-B9DB-2047-BE0E-B26B9AE4A7EE}"/>
                    </a:ext>
                  </a:extLst>
                </p:cNvPr>
                <p:cNvSpPr txBox="1"/>
                <p:nvPr/>
              </p:nvSpPr>
              <p:spPr>
                <a:xfrm>
                  <a:off x="4265618" y="6016139"/>
                  <a:ext cx="59804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29193F3-B9DB-2047-BE0E-B26B9AE4A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618" y="6016139"/>
                  <a:ext cx="598049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2766" t="-10000" r="-425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E3BA30-8D79-FC40-BDB4-4C77245F8B5D}"/>
              </a:ext>
            </a:extLst>
          </p:cNvPr>
          <p:cNvGrpSpPr/>
          <p:nvPr/>
        </p:nvGrpSpPr>
        <p:grpSpPr>
          <a:xfrm>
            <a:off x="2184106" y="3933543"/>
            <a:ext cx="7439763" cy="2404103"/>
            <a:chOff x="2184106" y="3933543"/>
            <a:chExt cx="7439763" cy="240410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CC311B-5428-B445-9E77-F8A200FB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22385" y="4281399"/>
              <a:ext cx="3501484" cy="168781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CC2CCC-E023-324F-B943-74C7FFC5A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84106" y="3933543"/>
              <a:ext cx="2686892" cy="240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1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99C9-F04C-E047-A6E8-5AA30D29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6" y="125995"/>
            <a:ext cx="7368251" cy="676597"/>
          </a:xfrm>
        </p:spPr>
        <p:txBody>
          <a:bodyPr>
            <a:normAutofit/>
          </a:bodyPr>
          <a:lstStyle/>
          <a:p>
            <a:r>
              <a:rPr lang="en-US" sz="4000" b="1" dirty="0"/>
              <a:t>Two-stage procedure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101805-78D5-BD4F-A9DC-24D5459F9BBC}"/>
              </a:ext>
            </a:extLst>
          </p:cNvPr>
          <p:cNvGrpSpPr/>
          <p:nvPr/>
        </p:nvGrpSpPr>
        <p:grpSpPr>
          <a:xfrm>
            <a:off x="1006994" y="970856"/>
            <a:ext cx="9560687" cy="2501549"/>
            <a:chOff x="1477995" y="1619044"/>
            <a:chExt cx="8693996" cy="2723749"/>
          </a:xfrm>
        </p:grpSpPr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6330624-BCBB-B941-8579-5F5DEBB91654}"/>
                </a:ext>
              </a:extLst>
            </p:cNvPr>
            <p:cNvSpPr/>
            <p:nvPr/>
          </p:nvSpPr>
          <p:spPr>
            <a:xfrm>
              <a:off x="1604641" y="2557128"/>
              <a:ext cx="1556952" cy="8484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DNN weights initialization</a:t>
              </a:r>
            </a:p>
          </p:txBody>
        </p:sp>
        <p:sp>
          <p:nvSpPr>
            <p:cNvPr id="10" name="Arrow: Right 5">
              <a:extLst>
                <a:ext uri="{FF2B5EF4-FFF2-40B4-BE49-F238E27FC236}">
                  <a16:creationId xmlns:a16="http://schemas.microsoft.com/office/drawing/2014/main" id="{E2E28817-19FA-2946-82BD-7DF972088D30}"/>
                </a:ext>
              </a:extLst>
            </p:cNvPr>
            <p:cNvSpPr/>
            <p:nvPr/>
          </p:nvSpPr>
          <p:spPr>
            <a:xfrm>
              <a:off x="3240039" y="2835056"/>
              <a:ext cx="263234" cy="3171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015D8501-9AF2-9247-A7E2-0B7CEEE1A254}"/>
                </a:ext>
              </a:extLst>
            </p:cNvPr>
            <p:cNvSpPr/>
            <p:nvPr/>
          </p:nvSpPr>
          <p:spPr>
            <a:xfrm>
              <a:off x="5064524" y="2557128"/>
              <a:ext cx="1556952" cy="84849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Sparse DNN</a:t>
              </a:r>
            </a:p>
          </p:txBody>
        </p:sp>
        <p:sp>
          <p:nvSpPr>
            <p:cNvPr id="12" name="Rectangle: Rounded Corners 10">
              <a:extLst>
                <a:ext uri="{FF2B5EF4-FFF2-40B4-BE49-F238E27FC236}">
                  <a16:creationId xmlns:a16="http://schemas.microsoft.com/office/drawing/2014/main" id="{EE7ACAC5-D5C7-D64F-8A38-3F685E2ADC58}"/>
                </a:ext>
              </a:extLst>
            </p:cNvPr>
            <p:cNvSpPr/>
            <p:nvPr/>
          </p:nvSpPr>
          <p:spPr>
            <a:xfrm>
              <a:off x="8574741" y="2557128"/>
              <a:ext cx="1556952" cy="84849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Parameter- shared </a:t>
              </a:r>
            </a:p>
            <a:p>
              <a:pPr algn="ctr"/>
              <a:r>
                <a:rPr lang="en-US" dirty="0"/>
                <a:t>sparse DNN</a:t>
              </a:r>
            </a:p>
          </p:txBody>
        </p:sp>
        <p:sp>
          <p:nvSpPr>
            <p:cNvPr id="13" name="Rectangle: Rounded Corners 11">
              <a:extLst>
                <a:ext uri="{FF2B5EF4-FFF2-40B4-BE49-F238E27FC236}">
                  <a16:creationId xmlns:a16="http://schemas.microsoft.com/office/drawing/2014/main" id="{B336EFA8-1A63-784B-88F3-B8A5E35AF992}"/>
                </a:ext>
              </a:extLst>
            </p:cNvPr>
            <p:cNvSpPr/>
            <p:nvPr/>
          </p:nvSpPr>
          <p:spPr>
            <a:xfrm>
              <a:off x="5327632" y="1885746"/>
              <a:ext cx="1110538" cy="51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Cluster information</a:t>
              </a:r>
            </a:p>
          </p:txBody>
        </p:sp>
        <p:sp>
          <p:nvSpPr>
            <p:cNvPr id="14" name="Arrow: Bent 12">
              <a:extLst>
                <a:ext uri="{FF2B5EF4-FFF2-40B4-BE49-F238E27FC236}">
                  <a16:creationId xmlns:a16="http://schemas.microsoft.com/office/drawing/2014/main" id="{B7725A99-AF6B-534E-BEA6-D97DE4726CF7}"/>
                </a:ext>
              </a:extLst>
            </p:cNvPr>
            <p:cNvSpPr/>
            <p:nvPr/>
          </p:nvSpPr>
          <p:spPr>
            <a:xfrm rot="5400000">
              <a:off x="6764040" y="1744017"/>
              <a:ext cx="487906" cy="1050640"/>
            </a:xfrm>
            <a:prstGeom prst="ben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96F6D-8657-4444-9866-817C05DF2D2F}"/>
                </a:ext>
              </a:extLst>
            </p:cNvPr>
            <p:cNvSpPr txBox="1"/>
            <p:nvPr/>
          </p:nvSpPr>
          <p:spPr>
            <a:xfrm>
              <a:off x="1499353" y="3969920"/>
              <a:ext cx="374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Sparsity Inducing &amp; parameter tying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B8F491-38B1-E24B-B4BB-FCFAB71B8FD3}"/>
                </a:ext>
              </a:extLst>
            </p:cNvPr>
            <p:cNvSpPr txBox="1"/>
            <p:nvPr/>
          </p:nvSpPr>
          <p:spPr>
            <a:xfrm>
              <a:off x="6634077" y="3973461"/>
              <a:ext cx="1976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Parameter Sharing</a:t>
              </a:r>
            </a:p>
          </p:txBody>
        </p:sp>
        <p:sp>
          <p:nvSpPr>
            <p:cNvPr id="17" name="Arrow: Bent 18">
              <a:extLst>
                <a:ext uri="{FF2B5EF4-FFF2-40B4-BE49-F238E27FC236}">
                  <a16:creationId xmlns:a16="http://schemas.microsoft.com/office/drawing/2014/main" id="{EC9CCEE4-137B-A844-B475-F235B97B61CE}"/>
                </a:ext>
              </a:extLst>
            </p:cNvPr>
            <p:cNvSpPr/>
            <p:nvPr/>
          </p:nvSpPr>
          <p:spPr>
            <a:xfrm>
              <a:off x="4433327" y="1992834"/>
              <a:ext cx="849801" cy="495290"/>
            </a:xfrm>
            <a:prstGeom prst="ben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4F7D1C-5ACF-9E4A-B0B5-FCF50F5D069C}"/>
                </a:ext>
              </a:extLst>
            </p:cNvPr>
            <p:cNvSpPr txBox="1"/>
            <p:nvPr/>
          </p:nvSpPr>
          <p:spPr>
            <a:xfrm>
              <a:off x="7556463" y="1995641"/>
              <a:ext cx="1946353" cy="53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Enforce parameter sharing within clusters </a:t>
              </a:r>
            </a:p>
          </p:txBody>
        </p:sp>
        <p:sp>
          <p:nvSpPr>
            <p:cNvPr id="19" name="Rectangle: Rounded Corners 20">
              <a:extLst>
                <a:ext uri="{FF2B5EF4-FFF2-40B4-BE49-F238E27FC236}">
                  <a16:creationId xmlns:a16="http://schemas.microsoft.com/office/drawing/2014/main" id="{474228CC-6C18-AE4D-AE29-7A508497008C}"/>
                </a:ext>
              </a:extLst>
            </p:cNvPr>
            <p:cNvSpPr/>
            <p:nvPr/>
          </p:nvSpPr>
          <p:spPr>
            <a:xfrm>
              <a:off x="3641138" y="2557129"/>
              <a:ext cx="1030675" cy="8484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with </a:t>
              </a:r>
              <a:r>
                <a:rPr lang="en-US" dirty="0" err="1"/>
                <a:t>GrOWL</a:t>
              </a:r>
              <a:endParaRPr lang="en-US" dirty="0"/>
            </a:p>
          </p:txBody>
        </p:sp>
        <p:sp>
          <p:nvSpPr>
            <p:cNvPr id="20" name="Arrow: Right 21">
              <a:extLst>
                <a:ext uri="{FF2B5EF4-FFF2-40B4-BE49-F238E27FC236}">
                  <a16:creationId xmlns:a16="http://schemas.microsoft.com/office/drawing/2014/main" id="{EC2EF5F7-47A4-2D42-BB33-72695F3DCC4E}"/>
                </a:ext>
              </a:extLst>
            </p:cNvPr>
            <p:cNvSpPr/>
            <p:nvPr/>
          </p:nvSpPr>
          <p:spPr>
            <a:xfrm>
              <a:off x="4717317" y="2822797"/>
              <a:ext cx="263234" cy="31715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1" name="Arrow: Right 22">
              <a:extLst>
                <a:ext uri="{FF2B5EF4-FFF2-40B4-BE49-F238E27FC236}">
                  <a16:creationId xmlns:a16="http://schemas.microsoft.com/office/drawing/2014/main" id="{6AB76D0A-AAD0-B842-A44A-56F4A02DC446}"/>
                </a:ext>
              </a:extLst>
            </p:cNvPr>
            <p:cNvSpPr/>
            <p:nvPr/>
          </p:nvSpPr>
          <p:spPr>
            <a:xfrm>
              <a:off x="6683141" y="2818415"/>
              <a:ext cx="263234" cy="31715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: Rounded Corners 24">
              <a:extLst>
                <a:ext uri="{FF2B5EF4-FFF2-40B4-BE49-F238E27FC236}">
                  <a16:creationId xmlns:a16="http://schemas.microsoft.com/office/drawing/2014/main" id="{0FD5628F-5C01-7C49-B59D-6CE778C0056A}"/>
                </a:ext>
              </a:extLst>
            </p:cNvPr>
            <p:cNvSpPr/>
            <p:nvPr/>
          </p:nvSpPr>
          <p:spPr>
            <a:xfrm>
              <a:off x="7007308" y="2552745"/>
              <a:ext cx="1230362" cy="84849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Retraining</a:t>
              </a:r>
            </a:p>
          </p:txBody>
        </p:sp>
        <p:sp>
          <p:nvSpPr>
            <p:cNvPr id="23" name="Arrow: Right 25">
              <a:extLst>
                <a:ext uri="{FF2B5EF4-FFF2-40B4-BE49-F238E27FC236}">
                  <a16:creationId xmlns:a16="http://schemas.microsoft.com/office/drawing/2014/main" id="{E76AABFA-CD25-D04E-8F39-F6A2679F4E5A}"/>
                </a:ext>
              </a:extLst>
            </p:cNvPr>
            <p:cNvSpPr/>
            <p:nvPr/>
          </p:nvSpPr>
          <p:spPr>
            <a:xfrm>
              <a:off x="8268716" y="2805916"/>
              <a:ext cx="263234" cy="317157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15">
              <a:extLst>
                <a:ext uri="{FF2B5EF4-FFF2-40B4-BE49-F238E27FC236}">
                  <a16:creationId xmlns:a16="http://schemas.microsoft.com/office/drawing/2014/main" id="{DA300F8F-0EB3-1B48-82DB-07742C937520}"/>
                </a:ext>
              </a:extLst>
            </p:cNvPr>
            <p:cNvSpPr/>
            <p:nvPr/>
          </p:nvSpPr>
          <p:spPr>
            <a:xfrm>
              <a:off x="5027463" y="1619044"/>
              <a:ext cx="5144528" cy="235087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14">
              <a:extLst>
                <a:ext uri="{FF2B5EF4-FFF2-40B4-BE49-F238E27FC236}">
                  <a16:creationId xmlns:a16="http://schemas.microsoft.com/office/drawing/2014/main" id="{A05B37F5-CA74-D549-BAC9-365FA5F54397}"/>
                </a:ext>
              </a:extLst>
            </p:cNvPr>
            <p:cNvSpPr/>
            <p:nvPr/>
          </p:nvSpPr>
          <p:spPr>
            <a:xfrm>
              <a:off x="1477995" y="1627282"/>
              <a:ext cx="3516516" cy="232101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2BB583-B58A-0D44-BA2E-190EA3FB569D}"/>
                  </a:ext>
                </a:extLst>
              </p:cNvPr>
              <p:cNvSpPr txBox="1"/>
              <p:nvPr/>
            </p:nvSpPr>
            <p:spPr>
              <a:xfrm>
                <a:off x="120636" y="3960585"/>
                <a:ext cx="5273167" cy="2372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Phase I</a:t>
                </a:r>
                <a:r>
                  <a:rPr lang="en-US" b="1" dirty="0">
                    <a:solidFill>
                      <a:srgbClr val="C00000"/>
                    </a:solidFill>
                  </a:rPr>
                  <a:t>.  </a:t>
                </a:r>
                <a:r>
                  <a:rPr lang="en-US" dirty="0">
                    <a:solidFill>
                      <a:srgbClr val="C00000"/>
                    </a:solidFill>
                  </a:rPr>
                  <a:t>Identifying the correlations only among top-p important neurons from the previous layer.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controls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sparsifying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strength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controls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identification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ability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2BB583-B58A-0D44-BA2E-190EA3FB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6" y="3960585"/>
                <a:ext cx="5273167" cy="2372188"/>
              </a:xfrm>
              <a:prstGeom prst="rect">
                <a:avLst/>
              </a:prstGeom>
              <a:blipFill>
                <a:blip r:embed="rId2"/>
                <a:stretch>
                  <a:fillRect l="-719" t="-24064" r="-1199" b="-48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C668B-02FA-8F4D-947D-E36BA434454C}"/>
              </a:ext>
            </a:extLst>
          </p:cNvPr>
          <p:cNvGrpSpPr/>
          <p:nvPr/>
        </p:nvGrpSpPr>
        <p:grpSpPr>
          <a:xfrm>
            <a:off x="5851018" y="3960585"/>
            <a:ext cx="5573193" cy="2400391"/>
            <a:chOff x="5851018" y="3960585"/>
            <a:chExt cx="5573193" cy="2400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1EF52E-BB47-FA44-8CD0-66F384E4923A}"/>
                    </a:ext>
                  </a:extLst>
                </p:cNvPr>
                <p:cNvSpPr txBox="1"/>
                <p:nvPr/>
              </p:nvSpPr>
              <p:spPr>
                <a:xfrm>
                  <a:off x="5851018" y="3960585"/>
                  <a:ext cx="486136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Phase II. </a:t>
                  </a:r>
                  <a:r>
                    <a:rPr lang="en-US" dirty="0"/>
                    <a:t>For each layer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/>
                    <a:t> we first group the rows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/>
                    <a:t> into different clusters according to the pairwise similarity metric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1EF52E-BB47-FA44-8CD0-66F384E49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018" y="3960585"/>
                  <a:ext cx="4861367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044" t="-4110" b="-82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82F67D-3041-D545-9BA1-8C89DD7C0AB3}"/>
                    </a:ext>
                  </a:extLst>
                </p:cNvPr>
                <p:cNvSpPr txBox="1"/>
                <p:nvPr/>
              </p:nvSpPr>
              <p:spPr>
                <a:xfrm>
                  <a:off x="6512761" y="4849190"/>
                  <a:ext cx="4506337" cy="876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82F67D-3041-D545-9BA1-8C89DD7C0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761" y="4849190"/>
                  <a:ext cx="4506337" cy="876587"/>
                </a:xfrm>
                <a:prstGeom prst="rect">
                  <a:avLst/>
                </a:prstGeom>
                <a:blipFill>
                  <a:blip r:embed="rId4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6C0033-BC07-D747-8215-0EF28FD65E58}"/>
                </a:ext>
              </a:extLst>
            </p:cNvPr>
            <p:cNvSpPr txBox="1"/>
            <p:nvPr/>
          </p:nvSpPr>
          <p:spPr>
            <a:xfrm>
              <a:off x="5855976" y="5714645"/>
              <a:ext cx="5568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Then we enforce parameter sharing for rows within each cluster by replacing their values with the centroid cluster. 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3C504FF8-7986-5040-A8ED-29A0B5A20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140" y="3643255"/>
            <a:ext cx="4009129" cy="30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1998-28EB-5241-B76E-D6D68B01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43" y="87333"/>
            <a:ext cx="10515600" cy="734470"/>
          </a:xfrm>
        </p:spPr>
        <p:txBody>
          <a:bodyPr>
            <a:normAutofit/>
          </a:bodyPr>
          <a:lstStyle/>
          <a:p>
            <a:r>
              <a:rPr lang="en-US" sz="4000" b="1" dirty="0"/>
              <a:t>Compression vs. Accuracy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E030B-3AF6-9644-B36F-A9713CE0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67" y="1445628"/>
            <a:ext cx="9652076" cy="2318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1FED3-CBA1-1141-9E6B-98D288CB6281}"/>
              </a:ext>
            </a:extLst>
          </p:cNvPr>
          <p:cNvSpPr txBox="1"/>
          <p:nvPr/>
        </p:nvSpPr>
        <p:spPr>
          <a:xfrm>
            <a:off x="3018043" y="3856697"/>
            <a:ext cx="619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Sparsity, parameter sharing, and compression rate on MNIST.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E907E-CFA6-504F-A73D-333B329CC9D8}"/>
              </a:ext>
            </a:extLst>
          </p:cNvPr>
          <p:cNvSpPr/>
          <p:nvPr/>
        </p:nvSpPr>
        <p:spPr>
          <a:xfrm>
            <a:off x="5555848" y="3402957"/>
            <a:ext cx="960699" cy="2662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EBD0E-29C9-7B4B-8C47-744AFA2F178C}"/>
              </a:ext>
            </a:extLst>
          </p:cNvPr>
          <p:cNvSpPr/>
          <p:nvPr/>
        </p:nvSpPr>
        <p:spPr>
          <a:xfrm>
            <a:off x="7351853" y="3391985"/>
            <a:ext cx="1258747" cy="2662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E9167-13EF-9C4B-8C53-4F2CDB16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6" y="125995"/>
            <a:ext cx="7680701" cy="649509"/>
          </a:xfrm>
        </p:spPr>
        <p:txBody>
          <a:bodyPr>
            <a:normAutofit/>
          </a:bodyPr>
          <a:lstStyle/>
          <a:p>
            <a:r>
              <a:rPr lang="en-US" sz="4000" b="1" dirty="0"/>
              <a:t>Uncovering the correlations in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F857B-0F6A-5B45-9B97-92999CA7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88" y="1181664"/>
            <a:ext cx="8623140" cy="4296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2DF24-549A-DB42-B85B-ADAE58033B05}"/>
              </a:ext>
            </a:extLst>
          </p:cNvPr>
          <p:cNvSpPr txBox="1"/>
          <p:nvPr/>
        </p:nvSpPr>
        <p:spPr>
          <a:xfrm>
            <a:off x="1585730" y="5637602"/>
            <a:ext cx="869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correlation and the correlation patterns identified by different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regularizers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09B0-2979-9D4B-B0C6-00D60152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98906"/>
            <a:ext cx="10682468" cy="746045"/>
          </a:xfrm>
        </p:spPr>
        <p:txBody>
          <a:bodyPr>
            <a:normAutofit/>
          </a:bodyPr>
          <a:lstStyle/>
          <a:p>
            <a:r>
              <a:rPr lang="en-US" sz="4000" b="1" dirty="0"/>
              <a:t>Stable learning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DF7D0-D3C1-3849-9947-D320F7A6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8" y="775505"/>
            <a:ext cx="11289175" cy="4490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6A798-F1CE-9845-A989-DB365A974E10}"/>
              </a:ext>
            </a:extLst>
          </p:cNvPr>
          <p:cNvSpPr txBox="1"/>
          <p:nvPr/>
        </p:nvSpPr>
        <p:spPr>
          <a:xfrm>
            <a:off x="1526894" y="5176657"/>
            <a:ext cx="956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Sparsity pattern of the learned neural network over five runs. The mean ratio of changed indices are 11.09%,  0.59%,  32.07%, and 0.62%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411517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69B8-D692-2E4B-BD6B-0D2CE890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52607"/>
            <a:ext cx="11951826" cy="9196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DNNs tend to maintain diversity in the bottom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0A886-4C61-9446-9900-B17B1E8E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31" y="972274"/>
            <a:ext cx="9009004" cy="5210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A9D71-3A4E-7442-A1D4-A6D5D728C05B}"/>
              </a:ext>
            </a:extLst>
          </p:cNvPr>
          <p:cNvSpPr txBox="1"/>
          <p:nvPr/>
        </p:nvSpPr>
        <p:spPr>
          <a:xfrm>
            <a:off x="2974441" y="6219224"/>
            <a:ext cx="638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Sparsity 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 and parameter sharing 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 of VGG-16 on CIFAR-10.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A4E58-AFAF-3B44-91BC-3DE655F8E17D}"/>
              </a:ext>
            </a:extLst>
          </p:cNvPr>
          <p:cNvSpPr txBox="1"/>
          <p:nvPr/>
        </p:nvSpPr>
        <p:spPr>
          <a:xfrm>
            <a:off x="7569199" y="1921397"/>
            <a:ext cx="2697544" cy="163203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5BD2C-5CD7-DF4F-B89F-BEFD32FA13CB}"/>
              </a:ext>
            </a:extLst>
          </p:cNvPr>
          <p:cNvSpPr txBox="1"/>
          <p:nvPr/>
        </p:nvSpPr>
        <p:spPr>
          <a:xfrm>
            <a:off x="7569199" y="3576577"/>
            <a:ext cx="2697543" cy="1504710"/>
          </a:xfrm>
          <a:prstGeom prst="rect">
            <a:avLst/>
          </a:prstGeom>
          <a:noFill/>
          <a:ln w="19050">
            <a:solidFill>
              <a:srgbClr val="0432FF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2AAFC8-BE6E-AD47-ACD9-6E3FF15987D6}"/>
              </a:ext>
            </a:extLst>
          </p:cNvPr>
          <p:cNvSpPr txBox="1">
            <a:spLocks/>
          </p:cNvSpPr>
          <p:nvPr/>
        </p:nvSpPr>
        <p:spPr>
          <a:xfrm>
            <a:off x="97420" y="52607"/>
            <a:ext cx="11951826" cy="91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DNNs tend to maintain diversity in the bottom layers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F27CB-445A-0049-887D-F4F5D1E6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" y="1318550"/>
            <a:ext cx="11898775" cy="243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741A2-0C15-7E46-849C-8624A74C8920}"/>
                  </a:ext>
                </a:extLst>
              </p:cNvPr>
              <p:cNvSpPr txBox="1"/>
              <p:nvPr/>
            </p:nvSpPr>
            <p:spPr>
              <a:xfrm>
                <a:off x="1211000" y="4132165"/>
                <a:ext cx="9911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 channel cosine similarity histogram. Labels: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GrOWL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),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GOL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GrOWL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L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group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Lasso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), 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L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L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 </m:t>
                    </m:r>
                    <m: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group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Lasso</m:t>
                    </m:r>
                    <m: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WD: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weight decay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741A2-0C15-7E46-849C-8624A74C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00" y="4132165"/>
                <a:ext cx="9911305" cy="646331"/>
              </a:xfrm>
              <a:prstGeom prst="rect">
                <a:avLst/>
              </a:prstGeom>
              <a:blipFill>
                <a:blip r:embed="rId3"/>
                <a:stretch>
                  <a:fillRect l="-38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936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CB8B-CFAC-3E4B-8227-345F2339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6" y="110483"/>
            <a:ext cx="10515600" cy="734470"/>
          </a:xfrm>
        </p:spPr>
        <p:txBody>
          <a:bodyPr>
            <a:normAutofit/>
          </a:bodyPr>
          <a:lstStyle/>
          <a:p>
            <a:r>
              <a:rPr lang="en-US" sz="4000" b="1" dirty="0"/>
              <a:t>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E8B98-72D1-3945-B1B6-F1E68B85F96B}"/>
              </a:ext>
            </a:extLst>
          </p:cNvPr>
          <p:cNvSpPr txBox="1"/>
          <p:nvPr/>
        </p:nvSpPr>
        <p:spPr>
          <a:xfrm>
            <a:off x="223520" y="1483360"/>
            <a:ext cx="1187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Applying </a:t>
            </a:r>
            <a:r>
              <a:rPr lang="en-US" dirty="0" err="1"/>
              <a:t>GrOWL</a:t>
            </a:r>
            <a:r>
              <a:rPr lang="en-US" dirty="0"/>
              <a:t> on more complex datasets and larger neural networks.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Improving </a:t>
            </a:r>
            <a:r>
              <a:rPr lang="en-US" i="1" dirty="0"/>
              <a:t>diversity vs sharing trade-off </a:t>
            </a:r>
            <a:r>
              <a:rPr lang="en-US" dirty="0"/>
              <a:t>by encouraging sharing among smaller units.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Exploring how </a:t>
            </a:r>
            <a:r>
              <a:rPr lang="en-US" dirty="0" err="1"/>
              <a:t>GrOWL</a:t>
            </a:r>
            <a:r>
              <a:rPr lang="en-US" dirty="0"/>
              <a:t> can improve the adversarial robustness of DNNs. </a:t>
            </a:r>
          </a:p>
        </p:txBody>
      </p:sp>
    </p:spTree>
    <p:extLst>
      <p:ext uri="{BB962C8B-B14F-4D97-AF65-F5344CB8AC3E}">
        <p14:creationId xmlns:p14="http://schemas.microsoft.com/office/powerpoint/2010/main" val="303866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7843055D-9BB5-EB4D-8C19-ACAC4438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2" y="204660"/>
            <a:ext cx="10515600" cy="913291"/>
          </a:xfrm>
        </p:spPr>
        <p:txBody>
          <a:bodyPr>
            <a:normAutofit/>
          </a:bodyPr>
          <a:lstStyle/>
          <a:p>
            <a:r>
              <a:rPr lang="en-US" sz="4000" b="1" dirty="0"/>
              <a:t>Challenges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4EB4CB-41BF-9449-B55D-AA9DEB42A3B3}"/>
              </a:ext>
            </a:extLst>
          </p:cNvPr>
          <p:cNvSpPr/>
          <p:nvPr/>
        </p:nvSpPr>
        <p:spPr>
          <a:xfrm>
            <a:off x="854262" y="3923576"/>
            <a:ext cx="2450123" cy="2297723"/>
          </a:xfrm>
          <a:prstGeom prst="ellipse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volume of data</a:t>
            </a:r>
            <a:endParaRPr lang="en-US" sz="28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E56010-34BB-EA40-948E-834C64D889A7}"/>
              </a:ext>
            </a:extLst>
          </p:cNvPr>
          <p:cNvSpPr/>
          <p:nvPr/>
        </p:nvSpPr>
        <p:spPr>
          <a:xfrm>
            <a:off x="4608579" y="3923576"/>
            <a:ext cx="2448168" cy="2417396"/>
          </a:xfrm>
          <a:prstGeom prst="ellipse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Immense </a:t>
            </a:r>
            <a:r>
              <a:rPr lang="en-US" b="1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computational 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endParaRPr lang="en-US" sz="28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29FA76-FBBF-EC4D-9B4B-64F613927FF4}"/>
              </a:ext>
            </a:extLst>
          </p:cNvPr>
          <p:cNvSpPr/>
          <p:nvPr/>
        </p:nvSpPr>
        <p:spPr>
          <a:xfrm>
            <a:off x="8491847" y="3923576"/>
            <a:ext cx="2420815" cy="2297723"/>
          </a:xfrm>
          <a:prstGeom prst="ellipse">
            <a:avLst/>
          </a:prstGeom>
          <a:solidFill>
            <a:srgbClr val="FF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DNNs</a:t>
            </a:r>
            <a:endParaRPr lang="en-US" sz="28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69214-CA66-674B-84E6-2A034B870C65}"/>
              </a:ext>
            </a:extLst>
          </p:cNvPr>
          <p:cNvSpPr/>
          <p:nvPr/>
        </p:nvSpPr>
        <p:spPr>
          <a:xfrm>
            <a:off x="3564387" y="4610771"/>
            <a:ext cx="78418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✚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6637A-5A88-7F44-BC45-228AC390C448}"/>
              </a:ext>
            </a:extLst>
          </p:cNvPr>
          <p:cNvSpPr/>
          <p:nvPr/>
        </p:nvSpPr>
        <p:spPr>
          <a:xfrm>
            <a:off x="7447655" y="4610771"/>
            <a:ext cx="784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✚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42277D7-837E-1548-940D-227AFB07AFE7}"/>
              </a:ext>
            </a:extLst>
          </p:cNvPr>
          <p:cNvSpPr/>
          <p:nvPr/>
        </p:nvSpPr>
        <p:spPr>
          <a:xfrm rot="16200000">
            <a:off x="5576180" y="3435110"/>
            <a:ext cx="512436" cy="34050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bg1">
                  <a:lumMod val="6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40BBB-6845-9841-B63A-2E1BD8E8F794}"/>
              </a:ext>
            </a:extLst>
          </p:cNvPr>
          <p:cNvGrpSpPr/>
          <p:nvPr/>
        </p:nvGrpSpPr>
        <p:grpSpPr>
          <a:xfrm>
            <a:off x="4171893" y="1168647"/>
            <a:ext cx="4901083" cy="2215662"/>
            <a:chOff x="4290646" y="1453654"/>
            <a:chExt cx="4901083" cy="22156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7059C1-5230-E74C-AC71-6DD5841F2E1F}"/>
                </a:ext>
              </a:extLst>
            </p:cNvPr>
            <p:cNvCxnSpPr>
              <a:cxnSpLocks/>
            </p:cNvCxnSpPr>
            <p:nvPr/>
          </p:nvCxnSpPr>
          <p:spPr>
            <a:xfrm>
              <a:off x="4290646" y="3575531"/>
              <a:ext cx="33226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89F80B-B610-6348-87E6-A4D6DDE05B2F}"/>
                </a:ext>
              </a:extLst>
            </p:cNvPr>
            <p:cNvCxnSpPr/>
            <p:nvPr/>
          </p:nvCxnSpPr>
          <p:spPr>
            <a:xfrm flipV="1">
              <a:off x="4514221" y="1453654"/>
              <a:ext cx="0" cy="2215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37917A-15D6-1844-A40E-BB9D81359AEB}"/>
                </a:ext>
              </a:extLst>
            </p:cNvPr>
            <p:cNvSpPr/>
            <p:nvPr/>
          </p:nvSpPr>
          <p:spPr>
            <a:xfrm>
              <a:off x="4513384" y="1699839"/>
              <a:ext cx="2708031" cy="1840523"/>
            </a:xfrm>
            <a:custGeom>
              <a:avLst/>
              <a:gdLst>
                <a:gd name="connsiteX0" fmla="*/ 0 w 2708031"/>
                <a:gd name="connsiteY0" fmla="*/ 1840523 h 1840523"/>
                <a:gd name="connsiteX1" fmla="*/ 808893 w 2708031"/>
                <a:gd name="connsiteY1" fmla="*/ 914400 h 1840523"/>
                <a:gd name="connsiteX2" fmla="*/ 2708031 w 2708031"/>
                <a:gd name="connsiteY2" fmla="*/ 0 h 1840523"/>
                <a:gd name="connsiteX3" fmla="*/ 2708031 w 2708031"/>
                <a:gd name="connsiteY3" fmla="*/ 0 h 184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8031" h="1840523">
                  <a:moveTo>
                    <a:pt x="0" y="1840523"/>
                  </a:moveTo>
                  <a:cubicBezTo>
                    <a:pt x="178777" y="1530838"/>
                    <a:pt x="357555" y="1221154"/>
                    <a:pt x="808893" y="914400"/>
                  </a:cubicBezTo>
                  <a:cubicBezTo>
                    <a:pt x="1260231" y="607646"/>
                    <a:pt x="2708031" y="0"/>
                    <a:pt x="2708031" y="0"/>
                  </a:cubicBezTo>
                  <a:lnTo>
                    <a:pt x="2708031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D7BF343-A6BC-C446-9E89-B6C811AEBB91}"/>
                </a:ext>
              </a:extLst>
            </p:cNvPr>
            <p:cNvSpPr/>
            <p:nvPr/>
          </p:nvSpPr>
          <p:spPr>
            <a:xfrm>
              <a:off x="4501661" y="2543517"/>
              <a:ext cx="2731477" cy="1008568"/>
            </a:xfrm>
            <a:custGeom>
              <a:avLst/>
              <a:gdLst>
                <a:gd name="connsiteX0" fmla="*/ 0 w 2731477"/>
                <a:gd name="connsiteY0" fmla="*/ 1008568 h 1008568"/>
                <a:gd name="connsiteX1" fmla="*/ 726831 w 2731477"/>
                <a:gd name="connsiteY1" fmla="*/ 152784 h 1008568"/>
                <a:gd name="connsiteX2" fmla="*/ 2731477 w 2731477"/>
                <a:gd name="connsiteY2" fmla="*/ 384 h 1008568"/>
                <a:gd name="connsiteX3" fmla="*/ 2731477 w 2731477"/>
                <a:gd name="connsiteY3" fmla="*/ 384 h 100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477" h="1008568">
                  <a:moveTo>
                    <a:pt x="0" y="1008568"/>
                  </a:moveTo>
                  <a:cubicBezTo>
                    <a:pt x="135792" y="664691"/>
                    <a:pt x="271585" y="320815"/>
                    <a:pt x="726831" y="152784"/>
                  </a:cubicBezTo>
                  <a:cubicBezTo>
                    <a:pt x="1182077" y="-15247"/>
                    <a:pt x="2731477" y="384"/>
                    <a:pt x="2731477" y="384"/>
                  </a:cubicBezTo>
                  <a:lnTo>
                    <a:pt x="2731477" y="384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57AEAF-BE31-AD40-8D58-44E8D4A0E165}"/>
                </a:ext>
              </a:extLst>
            </p:cNvPr>
            <p:cNvSpPr txBox="1"/>
            <p:nvPr/>
          </p:nvSpPr>
          <p:spPr>
            <a:xfrm>
              <a:off x="7386375" y="1453654"/>
              <a:ext cx="1805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Deep learning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7512BB-0516-8F44-A0D5-C11C21A7AFB3}"/>
                </a:ext>
              </a:extLst>
            </p:cNvPr>
            <p:cNvSpPr txBox="1"/>
            <p:nvPr/>
          </p:nvSpPr>
          <p:spPr>
            <a:xfrm>
              <a:off x="7327758" y="2238319"/>
              <a:ext cx="1675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Most learning algorithms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C5DAAE-E19D-7241-9A30-70AC7198EDDE}"/>
              </a:ext>
            </a:extLst>
          </p:cNvPr>
          <p:cNvGrpSpPr/>
          <p:nvPr/>
        </p:nvGrpSpPr>
        <p:grpSpPr>
          <a:xfrm>
            <a:off x="4399013" y="4284081"/>
            <a:ext cx="3095534" cy="1576710"/>
            <a:chOff x="4517766" y="4779640"/>
            <a:chExt cx="2943317" cy="132842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07A8B46-83D6-524B-8367-E0DBD9D2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7766" y="4779640"/>
              <a:ext cx="680941" cy="1328420"/>
            </a:xfrm>
            <a:prstGeom prst="rect">
              <a:avLst/>
            </a:prstGeom>
          </p:spPr>
        </p:pic>
        <p:pic>
          <p:nvPicPr>
            <p:cNvPr id="38" name="Picture 37" descr="fly.png">
              <a:extLst>
                <a:ext uri="{FF2B5EF4-FFF2-40B4-BE49-F238E27FC236}">
                  <a16:creationId xmlns:a16="http://schemas.microsoft.com/office/drawing/2014/main" id="{8354253C-9C50-A740-A218-D43D85DB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492" y="4861606"/>
              <a:ext cx="1676591" cy="1043909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1CF5E62D-5769-BA4A-8DDE-51BA0C1FF291}"/>
              </a:ext>
            </a:extLst>
          </p:cNvPr>
          <p:cNvSpPr/>
          <p:nvPr/>
        </p:nvSpPr>
        <p:spPr>
          <a:xfrm>
            <a:off x="846242" y="3915556"/>
            <a:ext cx="2450123" cy="22977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Labels are scarce</a:t>
            </a:r>
            <a:endParaRPr lang="en-US" sz="28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FBBD6-C863-244E-872F-DD85E7574B8B}"/>
              </a:ext>
            </a:extLst>
          </p:cNvPr>
          <p:cNvGrpSpPr/>
          <p:nvPr/>
        </p:nvGrpSpPr>
        <p:grpSpPr>
          <a:xfrm>
            <a:off x="8620182" y="4180865"/>
            <a:ext cx="2121877" cy="1922584"/>
            <a:chOff x="8610599" y="4032738"/>
            <a:chExt cx="2121877" cy="1922584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0AA2FD24-EA56-334A-942F-4B2CEB2259E8}"/>
                </a:ext>
              </a:extLst>
            </p:cNvPr>
            <p:cNvSpPr/>
            <p:nvPr/>
          </p:nvSpPr>
          <p:spPr>
            <a:xfrm>
              <a:off x="8610599" y="4032738"/>
              <a:ext cx="2121877" cy="1922584"/>
            </a:xfrm>
            <a:prstGeom prst="cub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72DF46-FDD9-6045-B73F-8A91BFA49801}"/>
                </a:ext>
              </a:extLst>
            </p:cNvPr>
            <p:cNvSpPr txBox="1"/>
            <p:nvPr/>
          </p:nvSpPr>
          <p:spPr>
            <a:xfrm>
              <a:off x="8932985" y="4903148"/>
              <a:ext cx="1266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DNNs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D0D4A62-8408-5F4B-94DB-8737B37B122D}"/>
              </a:ext>
            </a:extLst>
          </p:cNvPr>
          <p:cNvSpPr/>
          <p:nvPr/>
        </p:nvSpPr>
        <p:spPr>
          <a:xfrm>
            <a:off x="5560302" y="3097531"/>
            <a:ext cx="5405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rgbClr val="0432FF"/>
                </a:solidFill>
                <a:effectLst/>
              </a:rPr>
              <a:t>?</a:t>
            </a:r>
          </a:p>
        </p:txBody>
      </p:sp>
      <p:sp>
        <p:nvSpPr>
          <p:cNvPr id="27" name="Title 35">
            <a:extLst>
              <a:ext uri="{FF2B5EF4-FFF2-40B4-BE49-F238E27FC236}">
                <a16:creationId xmlns:a16="http://schemas.microsoft.com/office/drawing/2014/main" id="{3E8FE29B-44EB-5843-86D9-2B9FB8B7E752}"/>
              </a:ext>
            </a:extLst>
          </p:cNvPr>
          <p:cNvSpPr txBox="1">
            <a:spLocks/>
          </p:cNvSpPr>
          <p:nvPr/>
        </p:nvSpPr>
        <p:spPr>
          <a:xfrm>
            <a:off x="287216" y="230008"/>
            <a:ext cx="10515600" cy="913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Deep Learning?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4D257D-D8FE-DB4F-950C-24A3498611C1}"/>
              </a:ext>
            </a:extLst>
          </p:cNvPr>
          <p:cNvSpPr/>
          <p:nvPr/>
        </p:nvSpPr>
        <p:spPr>
          <a:xfrm>
            <a:off x="3581589" y="4506169"/>
            <a:ext cx="79220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</a:t>
            </a:r>
            <a:endParaRPr lang="en-US" sz="5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6BC2C-B022-EF41-958C-CB31FF84EF6D}"/>
              </a:ext>
            </a:extLst>
          </p:cNvPr>
          <p:cNvSpPr/>
          <p:nvPr/>
        </p:nvSpPr>
        <p:spPr>
          <a:xfrm>
            <a:off x="7447655" y="4506169"/>
            <a:ext cx="792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</a:t>
            </a:r>
            <a:endParaRPr lang="en-US" sz="5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80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 animBg="1"/>
      <p:bldP spid="10" grpId="0" animBg="1"/>
      <p:bldP spid="11" grpId="0" animBg="1"/>
      <p:bldP spid="13" grpId="0"/>
      <p:bldP spid="14" grpId="0"/>
      <p:bldP spid="21" grpId="2" animBg="1"/>
      <p:bldP spid="6" grpId="1"/>
      <p:bldP spid="27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4CE5-F7CD-FF4E-B4B2-2887FEB5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22250"/>
            <a:ext cx="11239500" cy="735013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3C5AE-71D9-9F44-947D-2415C80BACD9}"/>
              </a:ext>
            </a:extLst>
          </p:cNvPr>
          <p:cNvSpPr txBox="1"/>
          <p:nvPr/>
        </p:nvSpPr>
        <p:spPr>
          <a:xfrm>
            <a:off x="842963" y="1371600"/>
            <a:ext cx="10872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Dejiao</a:t>
            </a:r>
            <a:r>
              <a:rPr lang="en-US" sz="2000" b="1" dirty="0"/>
              <a:t> Zhang</a:t>
            </a:r>
            <a:r>
              <a:rPr lang="en-US" sz="2000" dirty="0"/>
              <a:t>, </a:t>
            </a:r>
            <a:r>
              <a:rPr lang="en-US" sz="2000" dirty="0" err="1"/>
              <a:t>Tianchen</a:t>
            </a:r>
            <a:r>
              <a:rPr lang="en-US" sz="2000" dirty="0"/>
              <a:t> Zhao, Laura </a:t>
            </a:r>
            <a:r>
              <a:rPr lang="en-US" sz="2000" dirty="0" err="1"/>
              <a:t>Balzano</a:t>
            </a:r>
            <a:r>
              <a:rPr lang="en-US" sz="2000" dirty="0"/>
              <a:t>. Information Maximization </a:t>
            </a:r>
            <a:r>
              <a:rPr lang="en-US" sz="2000" dirty="0" err="1"/>
              <a:t>AutoEncoding</a:t>
            </a:r>
            <a:r>
              <a:rPr lang="en-US" sz="2000" dirty="0"/>
              <a:t>.  </a:t>
            </a:r>
            <a:r>
              <a:rPr lang="en-US" sz="2000" i="1" dirty="0"/>
              <a:t>BDL, </a:t>
            </a:r>
            <a:r>
              <a:rPr lang="en-US" sz="2000" i="1" dirty="0" err="1"/>
              <a:t>NeurIPS</a:t>
            </a:r>
            <a:r>
              <a:rPr lang="en-US" sz="2000" i="1" dirty="0"/>
              <a:t> 2018. (long version submitted to ICML 2019).</a:t>
            </a:r>
          </a:p>
          <a:p>
            <a:endParaRPr lang="en-US" sz="2000" dirty="0"/>
          </a:p>
          <a:p>
            <a:r>
              <a:rPr lang="en-US" sz="2000" b="1" dirty="0" err="1"/>
              <a:t>Dejiao</a:t>
            </a:r>
            <a:r>
              <a:rPr lang="en-US" sz="2000" b="1" dirty="0"/>
              <a:t> Zhang</a:t>
            </a:r>
            <a:r>
              <a:rPr lang="en-US" sz="2000" dirty="0"/>
              <a:t>, </a:t>
            </a:r>
            <a:r>
              <a:rPr lang="en-US" sz="2000" dirty="0" err="1"/>
              <a:t>Yitong</a:t>
            </a:r>
            <a:r>
              <a:rPr lang="en-US" sz="2000" dirty="0"/>
              <a:t> Sun. On information maximization and overfitting trade-off in deep generative models. </a:t>
            </a:r>
            <a:r>
              <a:rPr lang="en-US" sz="2000" i="1" dirty="0"/>
              <a:t>In preparation.</a:t>
            </a:r>
          </a:p>
          <a:p>
            <a:endParaRPr lang="en-US" sz="2000" dirty="0"/>
          </a:p>
          <a:p>
            <a:r>
              <a:rPr lang="en-US" sz="2000" b="1" dirty="0" err="1"/>
              <a:t>Dejiao</a:t>
            </a:r>
            <a:r>
              <a:rPr lang="en-US" sz="2000" b="1" dirty="0"/>
              <a:t> Zhang</a:t>
            </a:r>
            <a:r>
              <a:rPr lang="en-US" sz="2000" dirty="0"/>
              <a:t>, </a:t>
            </a:r>
            <a:r>
              <a:rPr lang="en-US" sz="2000" dirty="0" err="1"/>
              <a:t>Haozhu</a:t>
            </a:r>
            <a:r>
              <a:rPr lang="en-US" sz="2000" dirty="0"/>
              <a:t> Wang, Mario </a:t>
            </a:r>
            <a:r>
              <a:rPr lang="en-US" sz="2000" dirty="0" err="1"/>
              <a:t>Figueiredo</a:t>
            </a:r>
            <a:r>
              <a:rPr lang="en-US" sz="2000" dirty="0"/>
              <a:t>, Laura </a:t>
            </a:r>
            <a:r>
              <a:rPr lang="en-US" sz="2000" dirty="0" err="1"/>
              <a:t>Balzano</a:t>
            </a:r>
            <a:r>
              <a:rPr lang="en-US" sz="2000" dirty="0"/>
              <a:t>. Learning to share: simultaneously parameter tying and </a:t>
            </a:r>
            <a:r>
              <a:rPr lang="en-US" sz="2000" dirty="0" err="1"/>
              <a:t>sparsification</a:t>
            </a:r>
            <a:r>
              <a:rPr lang="en-US" sz="2000" dirty="0"/>
              <a:t>  in deep learning</a:t>
            </a:r>
            <a:r>
              <a:rPr lang="en-US" sz="2000" i="1" dirty="0"/>
              <a:t>. ICLR 2018.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5763AA-47F2-6B47-BD3A-8C78A71C56F0}"/>
              </a:ext>
            </a:extLst>
          </p:cNvPr>
          <p:cNvSpPr txBox="1">
            <a:spLocks/>
          </p:cNvSpPr>
          <p:nvPr/>
        </p:nvSpPr>
        <p:spPr>
          <a:xfrm>
            <a:off x="4552955" y="4588797"/>
            <a:ext cx="5248276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1973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C526-AA9E-EE42-A963-46D8BD22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4" y="83773"/>
            <a:ext cx="10515600" cy="912689"/>
          </a:xfrm>
        </p:spPr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30137-90BB-CF44-85B1-6E699D2A9D22}"/>
              </a:ext>
            </a:extLst>
          </p:cNvPr>
          <p:cNvSpPr txBox="1"/>
          <p:nvPr/>
        </p:nvSpPr>
        <p:spPr>
          <a:xfrm>
            <a:off x="468923" y="1195754"/>
            <a:ext cx="881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I: Information Maximization Auto-Encoding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482FE-7F56-1C40-B5B0-BCBA18DC0EAF}"/>
              </a:ext>
            </a:extLst>
          </p:cNvPr>
          <p:cNvSpPr txBox="1"/>
          <p:nvPr/>
        </p:nvSpPr>
        <p:spPr>
          <a:xfrm>
            <a:off x="1594339" y="1863969"/>
            <a:ext cx="9138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</a:t>
            </a:r>
            <a:r>
              <a:rPr lang="en-US" sz="2000" dirty="0"/>
              <a:t>An Information theoretical approach for learning a hybrid discrete and continuous      representations in an unsupervised setting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0171A-CD81-0F45-89B0-B9B1D2863FEB}"/>
              </a:ext>
            </a:extLst>
          </p:cNvPr>
          <p:cNvSpPr txBox="1"/>
          <p:nvPr/>
        </p:nvSpPr>
        <p:spPr>
          <a:xfrm>
            <a:off x="468922" y="3737601"/>
            <a:ext cx="10134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II: Simultaneous Parameter Tying and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Sparsification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  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9B906-2C1A-B842-A96B-C119B5E5F460}"/>
              </a:ext>
            </a:extLst>
          </p:cNvPr>
          <p:cNvSpPr txBox="1"/>
          <p:nvPr/>
        </p:nvSpPr>
        <p:spPr>
          <a:xfrm>
            <a:off x="1594339" y="5003689"/>
            <a:ext cx="913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</a:t>
            </a:r>
            <a:r>
              <a:rPr lang="en-US" sz="2000" dirty="0"/>
              <a:t>A framework for simultaneous </a:t>
            </a:r>
            <a:r>
              <a:rPr lang="en-US" sz="2000" dirty="0" err="1"/>
              <a:t>sparsification</a:t>
            </a:r>
            <a:r>
              <a:rPr lang="en-US" sz="2000" dirty="0"/>
              <a:t> and correlation identification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0F5B3-14E9-8242-A852-4DFBB8C49F18}"/>
              </a:ext>
            </a:extLst>
          </p:cNvPr>
          <p:cNvSpPr txBox="1"/>
          <p:nvPr/>
        </p:nvSpPr>
        <p:spPr>
          <a:xfrm>
            <a:off x="1512278" y="2655295"/>
            <a:ext cx="90912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 2. </a:t>
            </a:r>
            <a:r>
              <a:rPr lang="en-US" sz="2000" dirty="0"/>
              <a:t>A principled framework for understanding the tradeoffs regarding the informativeness of each representation factor, disentanglement, and decoding quality.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13756-C206-D243-9B94-0B22BCE10AC3}"/>
              </a:ext>
            </a:extLst>
          </p:cNvPr>
          <p:cNvSpPr txBox="1"/>
          <p:nvPr/>
        </p:nvSpPr>
        <p:spPr>
          <a:xfrm>
            <a:off x="1594339" y="5603095"/>
            <a:ext cx="913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</a:t>
            </a:r>
            <a:r>
              <a:rPr lang="en-US" sz="2000" dirty="0"/>
              <a:t> A step towards understanding the intrinsic correlations in DNNs</a:t>
            </a:r>
          </a:p>
        </p:txBody>
      </p:sp>
    </p:spTree>
    <p:extLst>
      <p:ext uri="{BB962C8B-B14F-4D97-AF65-F5344CB8AC3E}">
        <p14:creationId xmlns:p14="http://schemas.microsoft.com/office/powerpoint/2010/main" val="60761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D754-8DF9-6B43-B28D-1C8FF112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6" y="2529469"/>
            <a:ext cx="11633861" cy="1325563"/>
          </a:xfrm>
        </p:spPr>
        <p:txBody>
          <a:bodyPr/>
          <a:lstStyle/>
          <a:p>
            <a:pPr algn="ctr"/>
            <a:r>
              <a:rPr lang="en-US" b="1" dirty="0"/>
              <a:t>Information Maximization Auto-Encoding </a:t>
            </a:r>
          </a:p>
        </p:txBody>
      </p:sp>
    </p:spTree>
    <p:extLst>
      <p:ext uri="{BB962C8B-B14F-4D97-AF65-F5344CB8AC3E}">
        <p14:creationId xmlns:p14="http://schemas.microsoft.com/office/powerpoint/2010/main" val="360140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38B8-2405-E644-867C-88E8B6AA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06" y="149975"/>
            <a:ext cx="11589509" cy="791228"/>
          </a:xfrm>
        </p:spPr>
        <p:txBody>
          <a:bodyPr>
            <a:normAutofit/>
          </a:bodyPr>
          <a:lstStyle/>
          <a:p>
            <a:r>
              <a:rPr lang="en-US" sz="4000" b="1" dirty="0"/>
              <a:t>Learning disentangled representations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6AF43D-0075-0C4C-B803-3FB87A3B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0" y="4336952"/>
            <a:ext cx="3285353" cy="19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76818A-AC0E-944A-946B-C07E88338E51}"/>
                  </a:ext>
                </a:extLst>
              </p:cNvPr>
              <p:cNvSpPr txBox="1"/>
              <p:nvPr/>
            </p:nvSpPr>
            <p:spPr>
              <a:xfrm>
                <a:off x="1661723" y="6365610"/>
                <a:ext cx="1687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76818A-AC0E-944A-946B-C07E8833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723" y="6365610"/>
                <a:ext cx="16874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Down Arrow 44">
            <a:extLst>
              <a:ext uri="{FF2B5EF4-FFF2-40B4-BE49-F238E27FC236}">
                <a16:creationId xmlns:a16="http://schemas.microsoft.com/office/drawing/2014/main" id="{7DEF85E1-BB6E-BC4B-AE27-34F66540121D}"/>
              </a:ext>
            </a:extLst>
          </p:cNvPr>
          <p:cNvSpPr/>
          <p:nvPr/>
        </p:nvSpPr>
        <p:spPr>
          <a:xfrm>
            <a:off x="2144138" y="3079121"/>
            <a:ext cx="494270" cy="117228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8DD432-BA42-F544-B3F9-331B5B33E4D6}"/>
              </a:ext>
            </a:extLst>
          </p:cNvPr>
          <p:cNvSpPr txBox="1"/>
          <p:nvPr/>
        </p:nvSpPr>
        <p:spPr>
          <a:xfrm>
            <a:off x="2564855" y="3256458"/>
            <a:ext cx="1314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 (stochastic) process 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6FDBD125-3EF7-AE43-A98C-382A6EEDA554}"/>
              </a:ext>
            </a:extLst>
          </p:cNvPr>
          <p:cNvSpPr/>
          <p:nvPr/>
        </p:nvSpPr>
        <p:spPr>
          <a:xfrm rot="10800000">
            <a:off x="2151603" y="2990562"/>
            <a:ext cx="494270" cy="1189226"/>
          </a:xfrm>
          <a:prstGeom prst="downArrow">
            <a:avLst/>
          </a:prstGeom>
          <a:solidFill>
            <a:srgbClr val="C000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6376A-3C75-A34A-94FC-4136933E3959}"/>
              </a:ext>
            </a:extLst>
          </p:cNvPr>
          <p:cNvSpPr txBox="1"/>
          <p:nvPr/>
        </p:nvSpPr>
        <p:spPr>
          <a:xfrm>
            <a:off x="597877" y="3449654"/>
            <a:ext cx="165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Representation learning</a:t>
            </a:r>
            <a:r>
              <a:rPr lang="en-US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1DDF6-4C21-B34F-9525-55DD0A41B27C}"/>
                  </a:ext>
                </a:extLst>
              </p:cNvPr>
              <p:cNvSpPr txBox="1"/>
              <p:nvPr/>
            </p:nvSpPr>
            <p:spPr>
              <a:xfrm>
                <a:off x="5607814" y="2280102"/>
                <a:ext cx="4703133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Motivations</a:t>
                </a:r>
              </a:p>
              <a:p>
                <a:endParaRPr lang="en-US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Explanatory decision making</a:t>
                </a:r>
              </a:p>
              <a:p>
                <a:endParaRPr lang="en-US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Controllable data generation</a:t>
                </a:r>
              </a:p>
              <a:p>
                <a:endParaRPr lang="en-US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Controllable/interpretable knowledge </a:t>
                </a:r>
              </a:p>
              <a:p>
                <a:r>
                  <a:rPr lang="en-US" sz="2000" dirty="0"/>
                  <a:t>      transfer</a:t>
                </a:r>
              </a:p>
              <a:p>
                <a:r>
                  <a:rPr lang="en-US" sz="2000" b="0" dirty="0"/>
                  <a:t>                                  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1DDF6-4C21-B34F-9525-55DD0A41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14" y="2280102"/>
                <a:ext cx="4703133" cy="2985433"/>
              </a:xfrm>
              <a:prstGeom prst="rect">
                <a:avLst/>
              </a:prstGeom>
              <a:blipFill>
                <a:blip r:embed="rId5"/>
                <a:stretch>
                  <a:fillRect l="-1348" t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15643B8-844A-1842-8A19-E1334501BE3F}"/>
              </a:ext>
            </a:extLst>
          </p:cNvPr>
          <p:cNvGrpSpPr/>
          <p:nvPr/>
        </p:nvGrpSpPr>
        <p:grpSpPr>
          <a:xfrm>
            <a:off x="586155" y="1353243"/>
            <a:ext cx="3821391" cy="1584401"/>
            <a:chOff x="586155" y="1353243"/>
            <a:chExt cx="3821391" cy="158440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E2C630-1401-2B4B-98D0-07FFAAC8DCC8}"/>
                </a:ext>
              </a:extLst>
            </p:cNvPr>
            <p:cNvSpPr/>
            <p:nvPr/>
          </p:nvSpPr>
          <p:spPr>
            <a:xfrm>
              <a:off x="725597" y="1957650"/>
              <a:ext cx="604711" cy="6054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05A576-667D-6E47-85E7-7E153F4E14FB}"/>
                    </a:ext>
                  </a:extLst>
                </p:cNvPr>
                <p:cNvSpPr txBox="1"/>
                <p:nvPr/>
              </p:nvSpPr>
              <p:spPr>
                <a:xfrm>
                  <a:off x="810690" y="2055814"/>
                  <a:ext cx="518984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05A576-667D-6E47-85E7-7E153F4E1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690" y="2055814"/>
                  <a:ext cx="518984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3164F3-D467-0047-A26F-7516BEDE4E00}"/>
                </a:ext>
              </a:extLst>
            </p:cNvPr>
            <p:cNvSpPr/>
            <p:nvPr/>
          </p:nvSpPr>
          <p:spPr>
            <a:xfrm>
              <a:off x="1506292" y="1961769"/>
              <a:ext cx="604711" cy="6054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17B0818-9165-ED45-97BE-F4D8B9A009A8}"/>
                    </a:ext>
                  </a:extLst>
                </p:cNvPr>
                <p:cNvSpPr txBox="1"/>
                <p:nvPr/>
              </p:nvSpPr>
              <p:spPr>
                <a:xfrm>
                  <a:off x="1579662" y="2059933"/>
                  <a:ext cx="518984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17B0818-9165-ED45-97BE-F4D8B9A00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662" y="2059933"/>
                  <a:ext cx="51898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219D24-FEF0-674A-B39F-EACA1BB47DC6}"/>
                </a:ext>
              </a:extLst>
            </p:cNvPr>
            <p:cNvSpPr/>
            <p:nvPr/>
          </p:nvSpPr>
          <p:spPr>
            <a:xfrm>
              <a:off x="2279110" y="1969316"/>
              <a:ext cx="604711" cy="6054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01F951-6C21-3447-9236-C0BFD0CFEB57}"/>
                    </a:ext>
                  </a:extLst>
                </p:cNvPr>
                <p:cNvSpPr txBox="1"/>
                <p:nvPr/>
              </p:nvSpPr>
              <p:spPr>
                <a:xfrm>
                  <a:off x="2352480" y="2067480"/>
                  <a:ext cx="518984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01F951-6C21-3447-9236-C0BFD0CFE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480" y="2067480"/>
                  <a:ext cx="518984" cy="6771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8ED5F7B-2F80-5840-943A-CD4A3CF5F8E8}"/>
                </a:ext>
              </a:extLst>
            </p:cNvPr>
            <p:cNvSpPr/>
            <p:nvPr/>
          </p:nvSpPr>
          <p:spPr>
            <a:xfrm>
              <a:off x="3078992" y="1957650"/>
              <a:ext cx="604711" cy="6054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C8DA1-41F7-364C-81D2-C4E1F5D397BC}"/>
                    </a:ext>
                  </a:extLst>
                </p:cNvPr>
                <p:cNvSpPr txBox="1"/>
                <p:nvPr/>
              </p:nvSpPr>
              <p:spPr>
                <a:xfrm>
                  <a:off x="3152362" y="2055814"/>
                  <a:ext cx="518984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C8DA1-41F7-364C-81D2-C4E1F5D39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362" y="2055814"/>
                  <a:ext cx="518984" cy="677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FFC908B-7BD0-2743-B077-CDCE39F2FDE3}"/>
                    </a:ext>
                  </a:extLst>
                </p:cNvPr>
                <p:cNvSpPr/>
                <p:nvPr/>
              </p:nvSpPr>
              <p:spPr>
                <a:xfrm>
                  <a:off x="3732361" y="1992706"/>
                  <a:ext cx="675185" cy="8002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FFC908B-7BD0-2743-B077-CDCE39F2F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361" y="1992706"/>
                  <a:ext cx="675185" cy="8002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24790CD3-4C68-3240-A5D3-2529AEC92FF8}"/>
                </a:ext>
              </a:extLst>
            </p:cNvPr>
            <p:cNvSpPr/>
            <p:nvPr/>
          </p:nvSpPr>
          <p:spPr>
            <a:xfrm rot="5400000">
              <a:off x="2403694" y="317620"/>
              <a:ext cx="204003" cy="30019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81A1694-3976-8A47-9F62-193B6872A398}"/>
                    </a:ext>
                  </a:extLst>
                </p:cNvPr>
                <p:cNvSpPr txBox="1"/>
                <p:nvPr/>
              </p:nvSpPr>
              <p:spPr>
                <a:xfrm>
                  <a:off x="2133858" y="1353243"/>
                  <a:ext cx="86074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81A1694-3976-8A47-9F62-193B6872A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858" y="1353243"/>
                  <a:ext cx="860748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7353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225B44-C41B-6542-8E5D-AD009A63840C}"/>
                </a:ext>
              </a:extLst>
            </p:cNvPr>
            <p:cNvSpPr txBox="1"/>
            <p:nvPr/>
          </p:nvSpPr>
          <p:spPr>
            <a:xfrm>
              <a:off x="586155" y="2574798"/>
              <a:ext cx="859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gender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75DA7A-4505-F843-A0A6-4885CB27DF9D}"/>
                </a:ext>
              </a:extLst>
            </p:cNvPr>
            <p:cNvSpPr txBox="1"/>
            <p:nvPr/>
          </p:nvSpPr>
          <p:spPr>
            <a:xfrm>
              <a:off x="1311346" y="2586869"/>
              <a:ext cx="981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hair color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B0DB07-3B56-6B4E-8496-380997DAECA7}"/>
                </a:ext>
              </a:extLst>
            </p:cNvPr>
            <p:cNvSpPr txBox="1"/>
            <p:nvPr/>
          </p:nvSpPr>
          <p:spPr>
            <a:xfrm>
              <a:off x="2297507" y="2585973"/>
              <a:ext cx="644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AD56F5-1C4D-8742-B3BE-1A4141B1AB2A}"/>
                </a:ext>
              </a:extLst>
            </p:cNvPr>
            <p:cNvSpPr txBox="1"/>
            <p:nvPr/>
          </p:nvSpPr>
          <p:spPr>
            <a:xfrm>
              <a:off x="2902413" y="2599090"/>
              <a:ext cx="1080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animBg="1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9D1E-6735-ED4E-8921-59E21E1B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" y="99611"/>
            <a:ext cx="12098214" cy="856345"/>
          </a:xfrm>
        </p:spPr>
        <p:txBody>
          <a:bodyPr>
            <a:noAutofit/>
          </a:bodyPr>
          <a:lstStyle/>
          <a:p>
            <a:r>
              <a:rPr lang="en-US" sz="4000" b="1" dirty="0"/>
              <a:t>Learning a hybrid discrete and continuous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EAEAD-440C-7E42-850B-C9AD67FA819E}"/>
              </a:ext>
            </a:extLst>
          </p:cNvPr>
          <p:cNvGrpSpPr/>
          <p:nvPr/>
        </p:nvGrpSpPr>
        <p:grpSpPr>
          <a:xfrm>
            <a:off x="1675553" y="1702676"/>
            <a:ext cx="2784191" cy="1930419"/>
            <a:chOff x="1675553" y="1702676"/>
            <a:chExt cx="2784191" cy="1930419"/>
          </a:xfrm>
        </p:grpSpPr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4C7C6FE8-D4F9-614D-A5F7-2A2759ECAA0E}"/>
                </a:ext>
              </a:extLst>
            </p:cNvPr>
            <p:cNvSpPr/>
            <p:nvPr/>
          </p:nvSpPr>
          <p:spPr>
            <a:xfrm>
              <a:off x="2896452" y="2494790"/>
              <a:ext cx="353323" cy="286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CF7190-AA84-254C-AB9B-02C0BF8A6F27}"/>
                </a:ext>
              </a:extLst>
            </p:cNvPr>
            <p:cNvGrpSpPr/>
            <p:nvPr/>
          </p:nvGrpSpPr>
          <p:grpSpPr>
            <a:xfrm>
              <a:off x="3357404" y="1702676"/>
              <a:ext cx="1102340" cy="1732834"/>
              <a:chOff x="3437613" y="2382857"/>
              <a:chExt cx="1222961" cy="1831765"/>
            </a:xfrm>
          </p:grpSpPr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8EA1D54C-AFA0-9747-ABA6-F3DD9A4CA404}"/>
                  </a:ext>
                </a:extLst>
              </p:cNvPr>
              <p:cNvSpPr/>
              <p:nvPr/>
            </p:nvSpPr>
            <p:spPr>
              <a:xfrm rot="5400000">
                <a:off x="3133211" y="2687259"/>
                <a:ext cx="1831765" cy="122296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4CF284-9E47-1D47-AEF3-738C02FB487D}"/>
                      </a:ext>
                    </a:extLst>
                  </p:cNvPr>
                  <p:cNvSpPr txBox="1"/>
                  <p:nvPr/>
                </p:nvSpPr>
                <p:spPr>
                  <a:xfrm>
                    <a:off x="3732782" y="2876250"/>
                    <a:ext cx="583907" cy="6959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4CF284-9E47-1D47-AEF3-738C02FB48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782" y="2876250"/>
                    <a:ext cx="583907" cy="69596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28" r="-37209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9CB1E2-0873-BD4D-A4A9-DFD9030C59B9}"/>
                </a:ext>
              </a:extLst>
            </p:cNvPr>
            <p:cNvGrpSpPr/>
            <p:nvPr/>
          </p:nvGrpSpPr>
          <p:grpSpPr>
            <a:xfrm>
              <a:off x="1675553" y="2232331"/>
              <a:ext cx="1331914" cy="1400764"/>
              <a:chOff x="1428475" y="2784176"/>
              <a:chExt cx="1761919" cy="1782712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9FBB4E0-71A2-EA48-94B2-CB82BBCB7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2086" y="2784176"/>
                <a:ext cx="1294678" cy="108216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D966DB6-ED9A-944B-94FA-E62E41A315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28475" y="3901001"/>
                    <a:ext cx="1761919" cy="665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pple Chancery" panose="03020702040506060504" pitchFamily="66" charset="-79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pple Chancery" panose="03020702040506060504" pitchFamily="66" charset="-79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pple Chancery" panose="03020702040506060504" pitchFamily="66" charset="-79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pple Chancery" panose="03020702040506060504" pitchFamily="66" charset="-79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pple Chancery" panose="03020702040506060504" pitchFamily="66" charset="-79"/>
                                </a:rPr>
                                <m:t>𝑁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Apple Chancery" panose="03020702040506060504" pitchFamily="66" charset="-79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D966DB6-ED9A-944B-94FA-E62E41A31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8475" y="3901001"/>
                    <a:ext cx="1761919" cy="665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4C1D0A-209B-D94A-B891-A51A634F7C0B}"/>
              </a:ext>
            </a:extLst>
          </p:cNvPr>
          <p:cNvGrpSpPr/>
          <p:nvPr/>
        </p:nvGrpSpPr>
        <p:grpSpPr>
          <a:xfrm>
            <a:off x="4776595" y="872600"/>
            <a:ext cx="1927867" cy="3388827"/>
            <a:chOff x="4776595" y="872600"/>
            <a:chExt cx="1927867" cy="33888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0D73EA-7646-6849-BE55-29E76812460E}"/>
                </a:ext>
              </a:extLst>
            </p:cNvPr>
            <p:cNvSpPr/>
            <p:nvPr/>
          </p:nvSpPr>
          <p:spPr>
            <a:xfrm>
              <a:off x="6096045" y="872600"/>
              <a:ext cx="60841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rgbClr val="FF0000"/>
                  </a:solidFill>
                  <a:effectLst/>
                </a:rPr>
                <a:t>?</a:t>
              </a: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463459CB-595F-5D46-8BA4-141ED02A086E}"/>
                </a:ext>
              </a:extLst>
            </p:cNvPr>
            <p:cNvSpPr/>
            <p:nvPr/>
          </p:nvSpPr>
          <p:spPr>
            <a:xfrm>
              <a:off x="4776595" y="1031240"/>
              <a:ext cx="1725805" cy="3230187"/>
            </a:xfrm>
            <a:prstGeom prst="donut">
              <a:avLst>
                <a:gd name="adj" fmla="val 1304"/>
              </a:avLst>
            </a:prstGeom>
            <a:solidFill>
              <a:srgbClr val="C00000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lternate Process 16">
                <a:extLst>
                  <a:ext uri="{FF2B5EF4-FFF2-40B4-BE49-F238E27FC236}">
                    <a16:creationId xmlns:a16="http://schemas.microsoft.com/office/drawing/2014/main" id="{3F5FC1B6-FF9D-864D-AC56-9159DBF63654}"/>
                  </a:ext>
                </a:extLst>
              </p:cNvPr>
              <p:cNvSpPr/>
              <p:nvPr/>
            </p:nvSpPr>
            <p:spPr>
              <a:xfrm>
                <a:off x="644115" y="5146358"/>
                <a:ext cx="10170695" cy="1134205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Alternate Process 16">
                <a:extLst>
                  <a:ext uri="{FF2B5EF4-FFF2-40B4-BE49-F238E27FC236}">
                    <a16:creationId xmlns:a16="http://schemas.microsoft.com/office/drawing/2014/main" id="{3F5FC1B6-FF9D-864D-AC56-9159DBF63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5" y="5146358"/>
                <a:ext cx="10170695" cy="1134205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0DB3D2D-C6FF-644F-BECF-7C2D838DE435}"/>
              </a:ext>
            </a:extLst>
          </p:cNvPr>
          <p:cNvGrpSpPr/>
          <p:nvPr/>
        </p:nvGrpSpPr>
        <p:grpSpPr>
          <a:xfrm>
            <a:off x="139911" y="5082030"/>
            <a:ext cx="11469625" cy="1253119"/>
            <a:chOff x="568669" y="4860717"/>
            <a:chExt cx="10580319" cy="1471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Alternate Process 66">
                  <a:extLst>
                    <a:ext uri="{FF2B5EF4-FFF2-40B4-BE49-F238E27FC236}">
                      <a16:creationId xmlns:a16="http://schemas.microsoft.com/office/drawing/2014/main" id="{D35417D2-E80F-B745-859A-9B524C6456F8}"/>
                    </a:ext>
                  </a:extLst>
                </p:cNvPr>
                <p:cNvSpPr/>
                <p:nvPr/>
              </p:nvSpPr>
              <p:spPr>
                <a:xfrm>
                  <a:off x="568669" y="4860717"/>
                  <a:ext cx="10580319" cy="1471139"/>
                </a:xfrm>
                <a:prstGeom prst="flowChartAlternateProcess">
                  <a:avLst/>
                </a:prstGeom>
                <a:solidFill>
                  <a:schemeClr val="bg1">
                    <a:lumMod val="95000"/>
                  </a:schemeClr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0" i="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Maximiz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b>
                        </m:sSub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7" name="Alternate Process 66">
                  <a:extLst>
                    <a:ext uri="{FF2B5EF4-FFF2-40B4-BE49-F238E27FC236}">
                      <a16:creationId xmlns:a16="http://schemas.microsoft.com/office/drawing/2014/main" id="{D35417D2-E80F-B745-859A-9B524C645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69" y="4860717"/>
                  <a:ext cx="10580319" cy="1471139"/>
                </a:xfrm>
                <a:prstGeom prst="flowChartAlternate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C6ADD3-7B45-2347-A2F2-2E0B4CAA01FE}"/>
                </a:ext>
              </a:extLst>
            </p:cNvPr>
            <p:cNvSpPr txBox="1"/>
            <p:nvPr/>
          </p:nvSpPr>
          <p:spPr>
            <a:xfrm>
              <a:off x="584927" y="4916546"/>
              <a:ext cx="10423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 Math" panose="02040503050406030204" pitchFamily="18" charset="0"/>
                </a:rPr>
                <a:t>Intuition: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Cambria Math" panose="02040503050406030204" pitchFamily="18" charset="0"/>
                </a:rPr>
                <a:t>interpretable representations should be informative about the data.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BF25D-2180-CE41-B440-43D0E6DA414D}"/>
              </a:ext>
            </a:extLst>
          </p:cNvPr>
          <p:cNvGrpSpPr/>
          <p:nvPr/>
        </p:nvGrpSpPr>
        <p:grpSpPr>
          <a:xfrm>
            <a:off x="6947795" y="1715088"/>
            <a:ext cx="2889529" cy="1846068"/>
            <a:chOff x="6947795" y="1897968"/>
            <a:chExt cx="2889529" cy="18460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E3598D-F496-A549-BD23-76915ADFAD7C}"/>
                </a:ext>
              </a:extLst>
            </p:cNvPr>
            <p:cNvGrpSpPr/>
            <p:nvPr/>
          </p:nvGrpSpPr>
          <p:grpSpPr>
            <a:xfrm>
              <a:off x="6947795" y="1897968"/>
              <a:ext cx="1105339" cy="1736464"/>
              <a:chOff x="7314120" y="2424231"/>
              <a:chExt cx="1196549" cy="1801550"/>
            </a:xfrm>
          </p:grpSpPr>
          <p:sp>
            <p:nvSpPr>
              <p:cNvPr id="108" name="Trapezoid 107">
                <a:extLst>
                  <a:ext uri="{FF2B5EF4-FFF2-40B4-BE49-F238E27FC236}">
                    <a16:creationId xmlns:a16="http://schemas.microsoft.com/office/drawing/2014/main" id="{F0046DEC-A3E1-B646-9032-DF3BE23B138D}"/>
                  </a:ext>
                </a:extLst>
              </p:cNvPr>
              <p:cNvSpPr/>
              <p:nvPr/>
            </p:nvSpPr>
            <p:spPr>
              <a:xfrm rot="16200000">
                <a:off x="7011620" y="2726731"/>
                <a:ext cx="1801550" cy="1196549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AF0C066-FECD-C54F-871C-B4D2BD9CDA0B}"/>
                      </a:ext>
                    </a:extLst>
                  </p:cNvPr>
                  <p:cNvSpPr txBox="1"/>
                  <p:nvPr/>
                </p:nvSpPr>
                <p:spPr>
                  <a:xfrm>
                    <a:off x="7635743" y="2910526"/>
                    <a:ext cx="58390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AF0C066-FECD-C54F-871C-B4D2BD9CDA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5743" y="2910526"/>
                    <a:ext cx="583907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22727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484B6FD-51EE-FA41-ADBF-5160373EC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8549" y="2286862"/>
              <a:ext cx="978705" cy="850309"/>
            </a:xfrm>
            <a:prstGeom prst="rect">
              <a:avLst/>
            </a:prstGeom>
          </p:spPr>
        </p:pic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EE8E5D32-197A-C048-B315-127C7B315084}"/>
                </a:ext>
              </a:extLst>
            </p:cNvPr>
            <p:cNvSpPr/>
            <p:nvPr/>
          </p:nvSpPr>
          <p:spPr>
            <a:xfrm>
              <a:off x="8167327" y="2623140"/>
              <a:ext cx="353323" cy="286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142FA-ADE3-5B4E-B49A-9344F7ADE187}"/>
                    </a:ext>
                  </a:extLst>
                </p:cNvPr>
                <p:cNvSpPr txBox="1"/>
                <p:nvPr/>
              </p:nvSpPr>
              <p:spPr>
                <a:xfrm>
                  <a:off x="8505410" y="3220816"/>
                  <a:ext cx="13319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𝑥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ple Chancery" panose="03020702040506060504" pitchFamily="66" charset="-79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ple Chancery" panose="03020702040506060504" pitchFamily="66" charset="-79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Apple Chancery" panose="03020702040506060504" pitchFamily="66" charset="-79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142FA-ADE3-5B4E-B49A-9344F7ADE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410" y="3220816"/>
                  <a:ext cx="1331914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24892D-3D6C-1243-8013-322D918731BD}"/>
              </a:ext>
            </a:extLst>
          </p:cNvPr>
          <p:cNvGrpSpPr/>
          <p:nvPr/>
        </p:nvGrpSpPr>
        <p:grpSpPr>
          <a:xfrm>
            <a:off x="4317176" y="1154598"/>
            <a:ext cx="2977704" cy="3480916"/>
            <a:chOff x="4317176" y="1154598"/>
            <a:chExt cx="2977704" cy="34809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EC7F1D-171E-B646-89A7-1E11D3B2CA56}"/>
                </a:ext>
              </a:extLst>
            </p:cNvPr>
            <p:cNvGrpSpPr/>
            <p:nvPr/>
          </p:nvGrpSpPr>
          <p:grpSpPr>
            <a:xfrm>
              <a:off x="5178199" y="2722423"/>
              <a:ext cx="953482" cy="1395011"/>
              <a:chOff x="4632771" y="2873219"/>
              <a:chExt cx="953482" cy="139501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45C519-CBF5-B144-8F1B-64689D65D195}"/>
                  </a:ext>
                </a:extLst>
              </p:cNvPr>
              <p:cNvSpPr txBox="1"/>
              <p:nvPr/>
            </p:nvSpPr>
            <p:spPr>
              <a:xfrm>
                <a:off x="4978514" y="2873219"/>
                <a:ext cx="5979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color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F3139D-14AA-B04E-B950-932C9AEE3E3C}"/>
                  </a:ext>
                </a:extLst>
              </p:cNvPr>
              <p:cNvSpPr txBox="1"/>
              <p:nvPr/>
            </p:nvSpPr>
            <p:spPr>
              <a:xfrm>
                <a:off x="5013197" y="3180841"/>
                <a:ext cx="562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pose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CCEE4B-4BB7-5F4A-8241-AFC4C21BE9E6}"/>
                  </a:ext>
                </a:extLst>
              </p:cNvPr>
              <p:cNvSpPr txBox="1"/>
              <p:nvPr/>
            </p:nvSpPr>
            <p:spPr>
              <a:xfrm>
                <a:off x="5063533" y="3476127"/>
                <a:ext cx="4997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eye</a:t>
                </a:r>
                <a:r>
                  <a:rPr lang="zh-CN" altLang="en-US" sz="1400" b="1" dirty="0"/>
                  <a:t> </a:t>
                </a:r>
                <a:endParaRPr lang="en-US" sz="14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777BD9E-9A43-3B44-B6DB-A325089693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674" y="3868478"/>
                    <a:ext cx="761789" cy="32707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oMath>
                    </a14:m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(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z</a:t>
                    </a:r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|</a:t>
                    </a:r>
                    <a:r>
                      <a:rPr lang="en-US" sz="1400" b="1" dirty="0" err="1">
                        <a:solidFill>
                          <a:schemeClr val="tx1"/>
                        </a:solidFill>
                      </a:rPr>
                      <a:t>x</a:t>
                    </a:r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)</a:t>
                    </a:r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777BD9E-9A43-3B44-B6DB-A32508969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674" y="3868478"/>
                    <a:ext cx="761789" cy="3270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333"/>
                    </a:stretch>
                  </a:blipFill>
                  <a:ln w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DFFC228-FAB0-344D-ACAD-533E3413760E}"/>
                  </a:ext>
                </a:extLst>
              </p:cNvPr>
              <p:cNvSpPr/>
              <p:nvPr/>
            </p:nvSpPr>
            <p:spPr>
              <a:xfrm>
                <a:off x="4713662" y="2938142"/>
                <a:ext cx="283492" cy="219368"/>
              </a:xfrm>
              <a:custGeom>
                <a:avLst/>
                <a:gdLst>
                  <a:gd name="connsiteX0" fmla="*/ 0 w 1297523"/>
                  <a:gd name="connsiteY0" fmla="*/ 514362 h 514362"/>
                  <a:gd name="connsiteX1" fmla="*/ 385762 w 1297523"/>
                  <a:gd name="connsiteY1" fmla="*/ 428637 h 514362"/>
                  <a:gd name="connsiteX2" fmla="*/ 657225 w 1297523"/>
                  <a:gd name="connsiteY2" fmla="*/ 12 h 514362"/>
                  <a:gd name="connsiteX3" fmla="*/ 914400 w 1297523"/>
                  <a:gd name="connsiteY3" fmla="*/ 414350 h 514362"/>
                  <a:gd name="connsiteX4" fmla="*/ 1271587 w 1297523"/>
                  <a:gd name="connsiteY4" fmla="*/ 485787 h 514362"/>
                  <a:gd name="connsiteX5" fmla="*/ 1271587 w 1297523"/>
                  <a:gd name="connsiteY5" fmla="*/ 500075 h 514362"/>
                  <a:gd name="connsiteX6" fmla="*/ 1285875 w 1297523"/>
                  <a:gd name="connsiteY6" fmla="*/ 500075 h 51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523" h="514362">
                    <a:moveTo>
                      <a:pt x="0" y="514362"/>
                    </a:moveTo>
                    <a:cubicBezTo>
                      <a:pt x="138112" y="514362"/>
                      <a:pt x="276225" y="514362"/>
                      <a:pt x="385762" y="428637"/>
                    </a:cubicBezTo>
                    <a:cubicBezTo>
                      <a:pt x="495300" y="342912"/>
                      <a:pt x="569119" y="2393"/>
                      <a:pt x="657225" y="12"/>
                    </a:cubicBezTo>
                    <a:cubicBezTo>
                      <a:pt x="745331" y="-2369"/>
                      <a:pt x="812006" y="333388"/>
                      <a:pt x="914400" y="414350"/>
                    </a:cubicBezTo>
                    <a:cubicBezTo>
                      <a:pt x="1016794" y="495312"/>
                      <a:pt x="1271587" y="485787"/>
                      <a:pt x="1271587" y="485787"/>
                    </a:cubicBezTo>
                    <a:cubicBezTo>
                      <a:pt x="1331118" y="500074"/>
                      <a:pt x="1269206" y="497694"/>
                      <a:pt x="1271587" y="500075"/>
                    </a:cubicBezTo>
                    <a:cubicBezTo>
                      <a:pt x="1273968" y="502456"/>
                      <a:pt x="1279921" y="501265"/>
                      <a:pt x="1285875" y="500075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DB932BC-5556-D64A-B235-FCF165DFCEA2}"/>
                  </a:ext>
                </a:extLst>
              </p:cNvPr>
              <p:cNvSpPr/>
              <p:nvPr/>
            </p:nvSpPr>
            <p:spPr>
              <a:xfrm>
                <a:off x="4704421" y="3249488"/>
                <a:ext cx="289433" cy="203680"/>
              </a:xfrm>
              <a:custGeom>
                <a:avLst/>
                <a:gdLst>
                  <a:gd name="connsiteX0" fmla="*/ 0 w 1297523"/>
                  <a:gd name="connsiteY0" fmla="*/ 514362 h 514362"/>
                  <a:gd name="connsiteX1" fmla="*/ 385762 w 1297523"/>
                  <a:gd name="connsiteY1" fmla="*/ 428637 h 514362"/>
                  <a:gd name="connsiteX2" fmla="*/ 657225 w 1297523"/>
                  <a:gd name="connsiteY2" fmla="*/ 12 h 514362"/>
                  <a:gd name="connsiteX3" fmla="*/ 914400 w 1297523"/>
                  <a:gd name="connsiteY3" fmla="*/ 414350 h 514362"/>
                  <a:gd name="connsiteX4" fmla="*/ 1271587 w 1297523"/>
                  <a:gd name="connsiteY4" fmla="*/ 485787 h 514362"/>
                  <a:gd name="connsiteX5" fmla="*/ 1271587 w 1297523"/>
                  <a:gd name="connsiteY5" fmla="*/ 500075 h 514362"/>
                  <a:gd name="connsiteX6" fmla="*/ 1285875 w 1297523"/>
                  <a:gd name="connsiteY6" fmla="*/ 500075 h 51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523" h="514362">
                    <a:moveTo>
                      <a:pt x="0" y="514362"/>
                    </a:moveTo>
                    <a:cubicBezTo>
                      <a:pt x="138112" y="514362"/>
                      <a:pt x="276225" y="514362"/>
                      <a:pt x="385762" y="428637"/>
                    </a:cubicBezTo>
                    <a:cubicBezTo>
                      <a:pt x="495300" y="342912"/>
                      <a:pt x="569119" y="2393"/>
                      <a:pt x="657225" y="12"/>
                    </a:cubicBezTo>
                    <a:cubicBezTo>
                      <a:pt x="745331" y="-2369"/>
                      <a:pt x="812006" y="333388"/>
                      <a:pt x="914400" y="414350"/>
                    </a:cubicBezTo>
                    <a:cubicBezTo>
                      <a:pt x="1016794" y="495312"/>
                      <a:pt x="1271587" y="485787"/>
                      <a:pt x="1271587" y="485787"/>
                    </a:cubicBezTo>
                    <a:cubicBezTo>
                      <a:pt x="1331118" y="500074"/>
                      <a:pt x="1269206" y="497694"/>
                      <a:pt x="1271587" y="500075"/>
                    </a:cubicBezTo>
                    <a:cubicBezTo>
                      <a:pt x="1273968" y="502456"/>
                      <a:pt x="1279921" y="501265"/>
                      <a:pt x="1285875" y="500075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9FCB1B2C-7F07-BF4D-A5A1-FC4678B5E849}"/>
                  </a:ext>
                </a:extLst>
              </p:cNvPr>
              <p:cNvSpPr/>
              <p:nvPr/>
            </p:nvSpPr>
            <p:spPr>
              <a:xfrm>
                <a:off x="4778981" y="3507087"/>
                <a:ext cx="251867" cy="244733"/>
              </a:xfrm>
              <a:custGeom>
                <a:avLst/>
                <a:gdLst>
                  <a:gd name="connsiteX0" fmla="*/ 0 w 1297523"/>
                  <a:gd name="connsiteY0" fmla="*/ 514362 h 514362"/>
                  <a:gd name="connsiteX1" fmla="*/ 385762 w 1297523"/>
                  <a:gd name="connsiteY1" fmla="*/ 428637 h 514362"/>
                  <a:gd name="connsiteX2" fmla="*/ 657225 w 1297523"/>
                  <a:gd name="connsiteY2" fmla="*/ 12 h 514362"/>
                  <a:gd name="connsiteX3" fmla="*/ 914400 w 1297523"/>
                  <a:gd name="connsiteY3" fmla="*/ 414350 h 514362"/>
                  <a:gd name="connsiteX4" fmla="*/ 1271587 w 1297523"/>
                  <a:gd name="connsiteY4" fmla="*/ 485787 h 514362"/>
                  <a:gd name="connsiteX5" fmla="*/ 1271587 w 1297523"/>
                  <a:gd name="connsiteY5" fmla="*/ 500075 h 514362"/>
                  <a:gd name="connsiteX6" fmla="*/ 1285875 w 1297523"/>
                  <a:gd name="connsiteY6" fmla="*/ 500075 h 51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523" h="514362">
                    <a:moveTo>
                      <a:pt x="0" y="514362"/>
                    </a:moveTo>
                    <a:cubicBezTo>
                      <a:pt x="138112" y="514362"/>
                      <a:pt x="276225" y="514362"/>
                      <a:pt x="385762" y="428637"/>
                    </a:cubicBezTo>
                    <a:cubicBezTo>
                      <a:pt x="495300" y="342912"/>
                      <a:pt x="569119" y="2393"/>
                      <a:pt x="657225" y="12"/>
                    </a:cubicBezTo>
                    <a:cubicBezTo>
                      <a:pt x="745331" y="-2369"/>
                      <a:pt x="812006" y="333388"/>
                      <a:pt x="914400" y="414350"/>
                    </a:cubicBezTo>
                    <a:cubicBezTo>
                      <a:pt x="1016794" y="495312"/>
                      <a:pt x="1271587" y="485787"/>
                      <a:pt x="1271587" y="485787"/>
                    </a:cubicBezTo>
                    <a:cubicBezTo>
                      <a:pt x="1331118" y="500074"/>
                      <a:pt x="1269206" y="497694"/>
                      <a:pt x="1271587" y="500075"/>
                    </a:cubicBezTo>
                    <a:cubicBezTo>
                      <a:pt x="1273968" y="502456"/>
                      <a:pt x="1279921" y="501265"/>
                      <a:pt x="1285875" y="500075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A0A781-76F0-E047-BCB2-3FA4774D0AB6}"/>
                  </a:ext>
                </a:extLst>
              </p:cNvPr>
              <p:cNvSpPr txBox="1"/>
              <p:nvPr/>
            </p:nvSpPr>
            <p:spPr>
              <a:xfrm>
                <a:off x="4632771" y="2878442"/>
                <a:ext cx="953482" cy="1389788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9B1648-A590-EB44-972F-D2BFDFB61505}"/>
                </a:ext>
              </a:extLst>
            </p:cNvPr>
            <p:cNvGrpSpPr/>
            <p:nvPr/>
          </p:nvGrpSpPr>
          <p:grpSpPr>
            <a:xfrm>
              <a:off x="5179869" y="1154598"/>
              <a:ext cx="932232" cy="1298655"/>
              <a:chOff x="4634441" y="1305394"/>
              <a:chExt cx="932232" cy="129865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20E4FFF-1373-E84E-A309-D360BABDD209}"/>
                  </a:ext>
                </a:extLst>
              </p:cNvPr>
              <p:cNvSpPr txBox="1"/>
              <p:nvPr/>
            </p:nvSpPr>
            <p:spPr>
              <a:xfrm>
                <a:off x="4698567" y="1754378"/>
                <a:ext cx="829323" cy="297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baseline="-2500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pple Chancery" panose="03020702040506060504" pitchFamily="66" charset="-79"/>
                  </a:rPr>
                  <a:t>0.1  dog</a:t>
                </a:r>
                <a:endParaRPr lang="en-US" sz="2000" b="1" baseline="-250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ple Chancery" panose="03020702040506060504" pitchFamily="66" charset="-79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1454868F-F4C7-DC44-B5B3-53AB14C33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017" y="1395289"/>
                    <a:ext cx="778424" cy="32707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oMath>
                    </a14:m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(</a:t>
                    </a:r>
                    <a:r>
                      <a:rPr lang="en-US" altLang="zh-CN" sz="1400" b="1" dirty="0"/>
                      <a:t>y</a:t>
                    </a:r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|</a:t>
                    </a:r>
                    <a:r>
                      <a:rPr lang="en-US" sz="1400" b="1" dirty="0" err="1">
                        <a:solidFill>
                          <a:schemeClr val="tx1"/>
                        </a:solidFill>
                      </a:rPr>
                      <a:t>x</a:t>
                    </a:r>
                    <a:r>
                      <a:rPr lang="en-US" sz="1400" b="1" dirty="0">
                        <a:solidFill>
                          <a:schemeClr val="tx1"/>
                        </a:solidFill>
                      </a:rPr>
                      <a:t>)</a:t>
                    </a:r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1454868F-F4C7-DC44-B5B3-53AB14C33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017" y="1395289"/>
                    <a:ext cx="778424" cy="3270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  <a:ln w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947A409-A7F6-6041-8DD9-36E9A2EA22B1}"/>
                  </a:ext>
                </a:extLst>
              </p:cNvPr>
              <p:cNvSpPr txBox="1"/>
              <p:nvPr/>
            </p:nvSpPr>
            <p:spPr>
              <a:xfrm>
                <a:off x="4634441" y="1305394"/>
                <a:ext cx="932232" cy="1298655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13479C-3D0C-F14A-A725-751A3DAB9189}"/>
                  </a:ext>
                </a:extLst>
              </p:cNvPr>
              <p:cNvSpPr txBox="1"/>
              <p:nvPr/>
            </p:nvSpPr>
            <p:spPr>
              <a:xfrm>
                <a:off x="4698566" y="2033229"/>
                <a:ext cx="829323" cy="297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baseline="-2500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pple Chancery" panose="03020702040506060504" pitchFamily="66" charset="-79"/>
                  </a:rPr>
                  <a:t>0.8  cat</a:t>
                </a:r>
                <a:endParaRPr lang="en-US" sz="2000" b="1" baseline="-250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ple Chancery" panose="03020702040506060504" pitchFamily="66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EEA510-A90D-A445-8005-9F97CC9C5703}"/>
                  </a:ext>
                </a:extLst>
              </p:cNvPr>
              <p:cNvSpPr txBox="1"/>
              <p:nvPr/>
            </p:nvSpPr>
            <p:spPr>
              <a:xfrm>
                <a:off x="4705266" y="2274448"/>
                <a:ext cx="829323" cy="297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baseline="-2500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pple Chancery" panose="03020702040506060504" pitchFamily="66" charset="-79"/>
                  </a:rPr>
                  <a:t>0.1  fox</a:t>
                </a:r>
                <a:endParaRPr lang="en-US" sz="2000" b="1" baseline="-250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ple Chancery" panose="03020702040506060504" pitchFamily="66" charset="-79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7A67A7-4EF1-3E49-B1EA-ED5D72E2137B}"/>
                    </a:ext>
                  </a:extLst>
                </p:cNvPr>
                <p:cNvSpPr txBox="1"/>
                <p:nvPr/>
              </p:nvSpPr>
              <p:spPr>
                <a:xfrm>
                  <a:off x="4317176" y="4266182"/>
                  <a:ext cx="2977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⋯,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7A67A7-4EF1-3E49-B1EA-ED5D72E21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176" y="4266182"/>
                  <a:ext cx="2977704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23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FDB-42EF-EA46-9F28-1B333644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122058"/>
            <a:ext cx="10752881" cy="746043"/>
          </a:xfrm>
        </p:spPr>
        <p:txBody>
          <a:bodyPr>
            <a:normAutofit/>
          </a:bodyPr>
          <a:lstStyle/>
          <a:p>
            <a:r>
              <a:rPr lang="en-US" sz="4000" b="1" dirty="0"/>
              <a:t>IMAE (</a:t>
            </a:r>
            <a:r>
              <a:rPr lang="en-US" sz="3200" b="1" dirty="0"/>
              <a:t>Information Maximization Auto-Encoding</a:t>
            </a:r>
            <a:r>
              <a:rPr lang="en-US" sz="40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lternate Process 4">
                <a:extLst>
                  <a:ext uri="{FF2B5EF4-FFF2-40B4-BE49-F238E27FC236}">
                    <a16:creationId xmlns:a16="http://schemas.microsoft.com/office/drawing/2014/main" id="{8EFCB0F9-BA74-5649-BC74-3957619D9D5B}"/>
                  </a:ext>
                </a:extLst>
              </p:cNvPr>
              <p:cNvSpPr/>
              <p:nvPr/>
            </p:nvSpPr>
            <p:spPr>
              <a:xfrm>
                <a:off x="591946" y="1464437"/>
                <a:ext cx="10648708" cy="759899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Alternate Process 4">
                <a:extLst>
                  <a:ext uri="{FF2B5EF4-FFF2-40B4-BE49-F238E27FC236}">
                    <a16:creationId xmlns:a16="http://schemas.microsoft.com/office/drawing/2014/main" id="{8EFCB0F9-BA74-5649-BC74-3957619D9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46" y="1464437"/>
                <a:ext cx="10648708" cy="759899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91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FDB-42EF-EA46-9F28-1B333644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84"/>
            <a:ext cx="10752881" cy="746043"/>
          </a:xfrm>
        </p:spPr>
        <p:txBody>
          <a:bodyPr>
            <a:normAutofit/>
          </a:bodyPr>
          <a:lstStyle/>
          <a:p>
            <a:r>
              <a:rPr lang="en-US" sz="4000" b="1" dirty="0"/>
              <a:t>Informativeness yields 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lternate Process 4">
                <a:extLst>
                  <a:ext uri="{FF2B5EF4-FFF2-40B4-BE49-F238E27FC236}">
                    <a16:creationId xmlns:a16="http://schemas.microsoft.com/office/drawing/2014/main" id="{8EFCB0F9-BA74-5649-BC74-3957619D9D5B}"/>
                  </a:ext>
                </a:extLst>
              </p:cNvPr>
              <p:cNvSpPr/>
              <p:nvPr/>
            </p:nvSpPr>
            <p:spPr>
              <a:xfrm>
                <a:off x="591946" y="1464437"/>
                <a:ext cx="10648708" cy="759899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Maximiz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Alternate Process 4">
                <a:extLst>
                  <a:ext uri="{FF2B5EF4-FFF2-40B4-BE49-F238E27FC236}">
                    <a16:creationId xmlns:a16="http://schemas.microsoft.com/office/drawing/2014/main" id="{8EFCB0F9-BA74-5649-BC74-3957619D9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46" y="1464437"/>
                <a:ext cx="10648708" cy="759899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6BDF689-C923-B648-A10C-9920EF1D1D12}"/>
              </a:ext>
            </a:extLst>
          </p:cNvPr>
          <p:cNvGrpSpPr/>
          <p:nvPr/>
        </p:nvGrpSpPr>
        <p:grpSpPr>
          <a:xfrm>
            <a:off x="1854107" y="4816550"/>
            <a:ext cx="9337132" cy="1869611"/>
            <a:chOff x="1830961" y="4768769"/>
            <a:chExt cx="9337132" cy="1869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ernate Process 27">
                  <a:extLst>
                    <a:ext uri="{FF2B5EF4-FFF2-40B4-BE49-F238E27FC236}">
                      <a16:creationId xmlns:a16="http://schemas.microsoft.com/office/drawing/2014/main" id="{1AC1F99A-A022-5345-A59D-56EE35266AF7}"/>
                    </a:ext>
                  </a:extLst>
                </p:cNvPr>
                <p:cNvSpPr/>
                <p:nvPr/>
              </p:nvSpPr>
              <p:spPr>
                <a:xfrm>
                  <a:off x="1830961" y="4768769"/>
                  <a:ext cx="9280735" cy="1869611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270000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0432FF"/>
                      </a:solidFill>
                    </a:rPr>
                    <a:t>: simultaneous informativeness and disentanglement</a:t>
                  </a: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Alternate Process 27">
                  <a:extLst>
                    <a:ext uri="{FF2B5EF4-FFF2-40B4-BE49-F238E27FC236}">
                      <a16:creationId xmlns:a16="http://schemas.microsoft.com/office/drawing/2014/main" id="{1AC1F99A-A022-5345-A59D-56EE35266A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0961" y="4768769"/>
                  <a:ext cx="9280735" cy="1869611"/>
                </a:xfrm>
                <a:prstGeom prst="flowChartAlternateProcess">
                  <a:avLst/>
                </a:prstGeom>
                <a:blipFill>
                  <a:blip r:embed="rId3"/>
                  <a:stretch>
                    <a:fillRect t="-4054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74FD672-ADEB-3E45-99E6-9F367DBE3372}"/>
                    </a:ext>
                  </a:extLst>
                </p:cNvPr>
                <p:cNvSpPr txBox="1"/>
                <p:nvPr/>
              </p:nvSpPr>
              <p:spPr>
                <a:xfrm>
                  <a:off x="1969517" y="5367712"/>
                  <a:ext cx="1391358" cy="515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74FD672-ADEB-3E45-99E6-9F367DBE3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517" y="5367712"/>
                  <a:ext cx="1391358" cy="515194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5B8658-140F-A04F-BA29-4C615D6288E8}"/>
                </a:ext>
              </a:extLst>
            </p:cNvPr>
            <p:cNvSpPr txBox="1"/>
            <p:nvPr/>
          </p:nvSpPr>
          <p:spPr>
            <a:xfrm>
              <a:off x="6535705" y="5059668"/>
              <a:ext cx="4746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-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907CA4-DFBC-F940-A91E-BB9CE202EC96}"/>
                </a:ext>
              </a:extLst>
            </p:cNvPr>
            <p:cNvSpPr txBox="1"/>
            <p:nvPr/>
          </p:nvSpPr>
          <p:spPr>
            <a:xfrm>
              <a:off x="3540647" y="5245873"/>
              <a:ext cx="474689" cy="73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1D3DEB-CC8A-0647-89A2-663608555DDC}"/>
                </a:ext>
              </a:extLst>
            </p:cNvPr>
            <p:cNvGrpSpPr/>
            <p:nvPr/>
          </p:nvGrpSpPr>
          <p:grpSpPr>
            <a:xfrm>
              <a:off x="4119965" y="5210575"/>
              <a:ext cx="2756801" cy="1288329"/>
              <a:chOff x="3341867" y="4067388"/>
              <a:chExt cx="2756063" cy="12367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022EE93-854B-A24C-8F95-F57157891093}"/>
                      </a:ext>
                    </a:extLst>
                  </p:cNvPr>
                  <p:cNvSpPr txBox="1"/>
                  <p:nvPr/>
                </p:nvSpPr>
                <p:spPr>
                  <a:xfrm>
                    <a:off x="3341867" y="4067388"/>
                    <a:ext cx="2152891" cy="773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022EE93-854B-A24C-8F95-F571578910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867" y="4067388"/>
                    <a:ext cx="2152891" cy="7730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860" t="-166154" b="-2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404A52C9-28D4-6A4A-B93D-2EC389C03E19}"/>
                  </a:ext>
                </a:extLst>
              </p:cNvPr>
              <p:cNvSpPr/>
              <p:nvPr/>
            </p:nvSpPr>
            <p:spPr>
              <a:xfrm rot="16200000">
                <a:off x="4545203" y="4253288"/>
                <a:ext cx="313378" cy="1111170"/>
              </a:xfrm>
              <a:prstGeom prst="leftBrac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88E85F-1375-1443-91B5-E5DB3F496EC0}"/>
                  </a:ext>
                </a:extLst>
              </p:cNvPr>
              <p:cNvSpPr txBox="1"/>
              <p:nvPr/>
            </p:nvSpPr>
            <p:spPr>
              <a:xfrm>
                <a:off x="3365014" y="4965562"/>
                <a:ext cx="2732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Informativeness of each dim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215A89-244B-2840-80F2-FDA3A31136C1}"/>
                </a:ext>
              </a:extLst>
            </p:cNvPr>
            <p:cNvGrpSpPr/>
            <p:nvPr/>
          </p:nvGrpSpPr>
          <p:grpSpPr>
            <a:xfrm>
              <a:off x="7159974" y="5234690"/>
              <a:ext cx="4008119" cy="1269167"/>
              <a:chOff x="6045398" y="4067388"/>
              <a:chExt cx="4007047" cy="1218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68092C3-E2E7-5D4A-851F-DE0802EAB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306706" y="4067388"/>
                    <a:ext cx="3253980" cy="7750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|| </m:t>
                          </m:r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68092C3-E2E7-5D4A-851F-DE0802EAB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6706" y="4067388"/>
                    <a:ext cx="3253980" cy="77508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66154" r="-10895" b="-2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177DD2AC-553B-4948-A1B4-51CEB1D58346}"/>
                  </a:ext>
                </a:extLst>
              </p:cNvPr>
              <p:cNvSpPr/>
              <p:nvPr/>
            </p:nvSpPr>
            <p:spPr>
              <a:xfrm rot="16200000">
                <a:off x="8083521" y="3389851"/>
                <a:ext cx="313378" cy="2905242"/>
              </a:xfrm>
              <a:prstGeom prst="leftBrac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41EF00-6450-DE47-AC63-7818DB5A1CD9}"/>
                  </a:ext>
                </a:extLst>
              </p:cNvPr>
              <p:cNvSpPr txBox="1"/>
              <p:nvPr/>
            </p:nvSpPr>
            <p:spPr>
              <a:xfrm>
                <a:off x="6045398" y="4960728"/>
                <a:ext cx="4007047" cy="324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Independence across dims </a:t>
                </a:r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(total correlation)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73D0C1-89FB-BE46-B788-1A76B41C1E68}"/>
              </a:ext>
            </a:extLst>
          </p:cNvPr>
          <p:cNvGrpSpPr/>
          <p:nvPr/>
        </p:nvGrpSpPr>
        <p:grpSpPr>
          <a:xfrm>
            <a:off x="815592" y="2807676"/>
            <a:ext cx="9334248" cy="1927094"/>
            <a:chOff x="310316" y="2222339"/>
            <a:chExt cx="9334248" cy="1927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Alternate Process 44">
                  <a:extLst>
                    <a:ext uri="{FF2B5EF4-FFF2-40B4-BE49-F238E27FC236}">
                      <a16:creationId xmlns:a16="http://schemas.microsoft.com/office/drawing/2014/main" id="{7F4A4C9A-8F67-AA45-BF74-5EA9C1DFD636}"/>
                    </a:ext>
                  </a:extLst>
                </p:cNvPr>
                <p:cNvSpPr/>
                <p:nvPr/>
              </p:nvSpPr>
              <p:spPr>
                <a:xfrm>
                  <a:off x="310316" y="2222339"/>
                  <a:ext cx="9334248" cy="1927094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270000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0432FF"/>
                      </a:solidFill>
                    </a:rPr>
                    <a:t>: simultaneous category balance and category separation</a:t>
                  </a: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Alternate Process 44">
                  <a:extLst>
                    <a:ext uri="{FF2B5EF4-FFF2-40B4-BE49-F238E27FC236}">
                      <a16:creationId xmlns:a16="http://schemas.microsoft.com/office/drawing/2014/main" id="{7F4A4C9A-8F67-AA45-BF74-5EA9C1DFD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16" y="2222339"/>
                  <a:ext cx="9334248" cy="1927094"/>
                </a:xfrm>
                <a:prstGeom prst="flowChartAlternateProcess">
                  <a:avLst/>
                </a:prstGeom>
                <a:blipFill>
                  <a:blip r:embed="rId7"/>
                  <a:stretch>
                    <a:fillRect t="-2614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0EAA929-E763-C642-86C6-E7A67FBA0DDB}"/>
                    </a:ext>
                  </a:extLst>
                </p:cNvPr>
                <p:cNvSpPr txBox="1"/>
                <p:nvPr/>
              </p:nvSpPr>
              <p:spPr>
                <a:xfrm>
                  <a:off x="445397" y="2818278"/>
                  <a:ext cx="1390986" cy="494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0EAA929-E763-C642-86C6-E7A67FBA0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97" y="2818278"/>
                  <a:ext cx="1390986" cy="494559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232E57-BF9A-E144-ACDF-EE91FF56E334}"/>
                </a:ext>
              </a:extLst>
            </p:cNvPr>
            <p:cNvSpPr txBox="1"/>
            <p:nvPr/>
          </p:nvSpPr>
          <p:spPr>
            <a:xfrm>
              <a:off x="4651688" y="2512884"/>
              <a:ext cx="4745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-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67DB0F-525F-4342-8288-81B262AD8255}"/>
                </a:ext>
              </a:extLst>
            </p:cNvPr>
            <p:cNvSpPr txBox="1"/>
            <p:nvPr/>
          </p:nvSpPr>
          <p:spPr>
            <a:xfrm>
              <a:off x="1867785" y="2688224"/>
              <a:ext cx="474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F69434-9142-EC4C-94E8-AFB7A537CA97}"/>
                    </a:ext>
                  </a:extLst>
                </p:cNvPr>
                <p:cNvSpPr txBox="1"/>
                <p:nvPr/>
              </p:nvSpPr>
              <p:spPr>
                <a:xfrm>
                  <a:off x="2506481" y="2838247"/>
                  <a:ext cx="1152659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F69434-9142-EC4C-94E8-AFB7A537C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481" y="2838247"/>
                  <a:ext cx="1152659" cy="494815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A9B0BA2F-25DA-6540-A9F3-5C0169A4DE66}"/>
                </a:ext>
              </a:extLst>
            </p:cNvPr>
            <p:cNvSpPr/>
            <p:nvPr/>
          </p:nvSpPr>
          <p:spPr>
            <a:xfrm rot="16200000">
              <a:off x="2904011" y="3052801"/>
              <a:ext cx="227175" cy="67757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15D858E-93EE-EC48-AFB1-8332856EC889}"/>
                    </a:ext>
                  </a:extLst>
                </p:cNvPr>
                <p:cNvSpPr txBox="1"/>
                <p:nvPr/>
              </p:nvSpPr>
              <p:spPr>
                <a:xfrm>
                  <a:off x="856165" y="3576135"/>
                  <a:ext cx="4194574" cy="573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F0000"/>
                      </a:solidFill>
                    </a:rPr>
                    <a:t>Category balance</a:t>
                  </a:r>
                </a:p>
                <a:p>
                  <a:r>
                    <a:rPr lang="en-US" sz="1400" b="1" dirty="0">
                      <a:solidFill>
                        <a:srgbClr val="FF0000"/>
                      </a:solidFill>
                    </a:rPr>
                    <a:t>Achieves maximum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</a:rPr>
                    <a:t>is a uniform distribution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15D858E-93EE-EC48-AFB1-8332856EC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65" y="3576135"/>
                  <a:ext cx="4194574" cy="573298"/>
                </a:xfrm>
                <a:prstGeom prst="rect">
                  <a:avLst/>
                </a:prstGeom>
                <a:blipFill>
                  <a:blip r:embed="rId10"/>
                  <a:stretch>
                    <a:fillRect l="-302" t="-2174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2D7F2FA9-96EB-174E-8F4E-4949437AEF94}"/>
                </a:ext>
              </a:extLst>
            </p:cNvPr>
            <p:cNvSpPr/>
            <p:nvPr/>
          </p:nvSpPr>
          <p:spPr>
            <a:xfrm rot="16200000">
              <a:off x="7083400" y="2893616"/>
              <a:ext cx="278407" cy="1021754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40C0F0F-C56C-0D4F-8214-4750677410B4}"/>
                    </a:ext>
                  </a:extLst>
                </p:cNvPr>
                <p:cNvSpPr txBox="1"/>
                <p:nvPr/>
              </p:nvSpPr>
              <p:spPr>
                <a:xfrm>
                  <a:off x="6365471" y="2838246"/>
                  <a:ext cx="158732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40C0F0F-C56C-0D4F-8214-475067741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471" y="2838246"/>
                  <a:ext cx="1587323" cy="494815"/>
                </a:xfrm>
                <a:prstGeom prst="rect">
                  <a:avLst/>
                </a:prstGeom>
                <a:blipFill>
                  <a:blip r:embed="rId11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7E55F7D-1954-9E45-B198-94C7B395973D}"/>
                    </a:ext>
                  </a:extLst>
                </p:cNvPr>
                <p:cNvSpPr txBox="1"/>
                <p:nvPr/>
              </p:nvSpPr>
              <p:spPr>
                <a:xfrm>
                  <a:off x="4987287" y="3530351"/>
                  <a:ext cx="4621717" cy="573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F0000"/>
                      </a:solidFill>
                    </a:rPr>
                    <a:t>Category separation</a:t>
                  </a:r>
                </a:p>
                <a:p>
                  <a:r>
                    <a:rPr lang="en-US" sz="1400" b="1" dirty="0">
                      <a:solidFill>
                        <a:srgbClr val="FF0000"/>
                      </a:solidFill>
                    </a:rPr>
                    <a:t>Achieves minimum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</a:rPr>
                    <a:t>is a deterministic distribution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7E55F7D-1954-9E45-B198-94C7B3959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287" y="3530351"/>
                  <a:ext cx="4621717" cy="573298"/>
                </a:xfrm>
                <a:prstGeom prst="rect">
                  <a:avLst/>
                </a:prstGeom>
                <a:blipFill>
                  <a:blip r:embed="rId12"/>
                  <a:stretch>
                    <a:fillRect l="-275" t="-2174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E4DD1-2492-F645-8ED8-A44F0FB847EC}"/>
              </a:ext>
            </a:extLst>
          </p:cNvPr>
          <p:cNvGrpSpPr/>
          <p:nvPr/>
        </p:nvGrpSpPr>
        <p:grpSpPr>
          <a:xfrm>
            <a:off x="92597" y="1012999"/>
            <a:ext cx="11594577" cy="1538471"/>
            <a:chOff x="92597" y="1113015"/>
            <a:chExt cx="11594577" cy="1538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Alternate Process 62">
                  <a:extLst>
                    <a:ext uri="{FF2B5EF4-FFF2-40B4-BE49-F238E27FC236}">
                      <a16:creationId xmlns:a16="http://schemas.microsoft.com/office/drawing/2014/main" id="{BA83EC28-7240-244D-9DAF-EA0B3620DA58}"/>
                    </a:ext>
                  </a:extLst>
                </p:cNvPr>
                <p:cNvSpPr/>
                <p:nvPr/>
              </p:nvSpPr>
              <p:spPr>
                <a:xfrm>
                  <a:off x="92597" y="1113015"/>
                  <a:ext cx="11594577" cy="1538471"/>
                </a:xfrm>
                <a:prstGeom prst="flowChartAlternateProcess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Maximiz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|| </m:t>
                        </m:r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2400" b="0" dirty="0"/>
                    <a:t>                   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63" name="Alternate Process 62">
                  <a:extLst>
                    <a:ext uri="{FF2B5EF4-FFF2-40B4-BE49-F238E27FC236}">
                      <a16:creationId xmlns:a16="http://schemas.microsoft.com/office/drawing/2014/main" id="{BA83EC28-7240-244D-9DAF-EA0B3620D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97" y="1113015"/>
                  <a:ext cx="11594577" cy="1538471"/>
                </a:xfrm>
                <a:prstGeom prst="flowChartAlternateProcess">
                  <a:avLst/>
                </a:prstGeom>
                <a:blipFill>
                  <a:blip r:embed="rId13"/>
                  <a:stretch>
                    <a:fillRect t="-66393" b="-50820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A4915D58-4EB5-5B4E-9183-63A27E4F0FDD}"/>
                </a:ext>
              </a:extLst>
            </p:cNvPr>
            <p:cNvSpPr/>
            <p:nvPr/>
          </p:nvSpPr>
          <p:spPr>
            <a:xfrm rot="16200000">
              <a:off x="3306492" y="545456"/>
              <a:ext cx="182739" cy="260545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EF36D2F4-46FD-2845-918F-2410DCD63500}"/>
                </a:ext>
              </a:extLst>
            </p:cNvPr>
            <p:cNvSpPr/>
            <p:nvPr/>
          </p:nvSpPr>
          <p:spPr>
            <a:xfrm rot="16200000">
              <a:off x="6689089" y="560056"/>
              <a:ext cx="201717" cy="256497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5FDE20E8-6BD7-9842-A98C-C61BADC322CE}"/>
                </a:ext>
              </a:extLst>
            </p:cNvPr>
            <p:cNvSpPr/>
            <p:nvPr/>
          </p:nvSpPr>
          <p:spPr>
            <a:xfrm rot="16200000">
              <a:off x="9911167" y="527706"/>
              <a:ext cx="201717" cy="256497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DF912D-AD5C-D248-AAE4-917E844DA55B}"/>
                </a:ext>
              </a:extLst>
            </p:cNvPr>
            <p:cNvSpPr txBox="1"/>
            <p:nvPr/>
          </p:nvSpPr>
          <p:spPr>
            <a:xfrm>
              <a:off x="2314022" y="1853280"/>
              <a:ext cx="2195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Informativeness of each representation factor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3DB60F-5B0A-D34D-ABFF-D63DF6A32489}"/>
                </a:ext>
              </a:extLst>
            </p:cNvPr>
            <p:cNvSpPr txBox="1"/>
            <p:nvPr/>
          </p:nvSpPr>
          <p:spPr>
            <a:xfrm>
              <a:off x="5999572" y="1944031"/>
              <a:ext cx="171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Disentanglement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13529B-F9AA-F34F-884B-91121CF1F3E0}"/>
                </a:ext>
              </a:extLst>
            </p:cNvPr>
            <p:cNvSpPr txBox="1"/>
            <p:nvPr/>
          </p:nvSpPr>
          <p:spPr>
            <a:xfrm>
              <a:off x="9280973" y="1906203"/>
              <a:ext cx="171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Decoding quality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D3119DC-34BD-6B45-8B63-09460FEE3831}"/>
              </a:ext>
            </a:extLst>
          </p:cNvPr>
          <p:cNvGrpSpPr/>
          <p:nvPr/>
        </p:nvGrpSpPr>
        <p:grpSpPr>
          <a:xfrm>
            <a:off x="119011" y="950769"/>
            <a:ext cx="11594577" cy="1619758"/>
            <a:chOff x="92597" y="868101"/>
            <a:chExt cx="11594577" cy="1619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Alternate Process 57">
                  <a:extLst>
                    <a:ext uri="{FF2B5EF4-FFF2-40B4-BE49-F238E27FC236}">
                      <a16:creationId xmlns:a16="http://schemas.microsoft.com/office/drawing/2014/main" id="{44F8B077-5AD0-E84D-B73A-B1AFD882D0CE}"/>
                    </a:ext>
                  </a:extLst>
                </p:cNvPr>
                <p:cNvSpPr/>
                <p:nvPr/>
              </p:nvSpPr>
              <p:spPr>
                <a:xfrm>
                  <a:off x="92597" y="868101"/>
                  <a:ext cx="11594577" cy="1619758"/>
                </a:xfrm>
                <a:prstGeom prst="flowChartAlternateProcess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Maximiz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|| </m:t>
                        </m:r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20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2400" b="0" dirty="0"/>
                    <a:t>                   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8" name="Alternate Process 57">
                  <a:extLst>
                    <a:ext uri="{FF2B5EF4-FFF2-40B4-BE49-F238E27FC236}">
                      <a16:creationId xmlns:a16="http://schemas.microsoft.com/office/drawing/2014/main" id="{44F8B077-5AD0-E84D-B73A-B1AFD882D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97" y="868101"/>
                  <a:ext cx="11594577" cy="1619758"/>
                </a:xfrm>
                <a:prstGeom prst="flowChartAlternateProcess">
                  <a:avLst/>
                </a:prstGeom>
                <a:blipFill>
                  <a:blip r:embed="rId14"/>
                  <a:stretch>
                    <a:fillRect t="-60938" b="-468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3B389851-715D-A74B-97BA-1A8C6144570D}"/>
                </a:ext>
              </a:extLst>
            </p:cNvPr>
            <p:cNvSpPr/>
            <p:nvPr/>
          </p:nvSpPr>
          <p:spPr>
            <a:xfrm rot="16200000">
              <a:off x="3292204" y="345426"/>
              <a:ext cx="182739" cy="260545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 Brace 63">
              <a:extLst>
                <a:ext uri="{FF2B5EF4-FFF2-40B4-BE49-F238E27FC236}">
                  <a16:creationId xmlns:a16="http://schemas.microsoft.com/office/drawing/2014/main" id="{27AA3E0E-093B-1940-BC1F-A2DAF7521601}"/>
                </a:ext>
              </a:extLst>
            </p:cNvPr>
            <p:cNvSpPr/>
            <p:nvPr/>
          </p:nvSpPr>
          <p:spPr>
            <a:xfrm rot="16200000">
              <a:off x="6689089" y="360024"/>
              <a:ext cx="201717" cy="256497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84FA114-FCA5-EA4D-9F4C-08B6C39D71B4}"/>
                </a:ext>
              </a:extLst>
            </p:cNvPr>
            <p:cNvSpPr/>
            <p:nvPr/>
          </p:nvSpPr>
          <p:spPr>
            <a:xfrm rot="16200000">
              <a:off x="9961286" y="358650"/>
              <a:ext cx="196867" cy="2412446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05747A-3DD5-2C4B-9174-10ABDE442613}"/>
                </a:ext>
              </a:extLst>
            </p:cNvPr>
            <p:cNvSpPr txBox="1"/>
            <p:nvPr/>
          </p:nvSpPr>
          <p:spPr>
            <a:xfrm>
              <a:off x="2314022" y="1738976"/>
              <a:ext cx="2195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Informativeness of each representation factor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B74CD5-D890-804D-A2BB-17D0B532285A}"/>
                </a:ext>
              </a:extLst>
            </p:cNvPr>
            <p:cNvSpPr txBox="1"/>
            <p:nvPr/>
          </p:nvSpPr>
          <p:spPr>
            <a:xfrm>
              <a:off x="6156735" y="1758287"/>
              <a:ext cx="171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Disentanglement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0B9F590-1BA7-C045-96B3-0994D0C37C9F}"/>
                </a:ext>
              </a:extLst>
            </p:cNvPr>
            <p:cNvSpPr txBox="1"/>
            <p:nvPr/>
          </p:nvSpPr>
          <p:spPr>
            <a:xfrm>
              <a:off x="9095233" y="1663307"/>
              <a:ext cx="171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Decoding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6783</TotalTime>
  <Words>1721</Words>
  <Application>Microsoft Macintosh PowerPoint</Application>
  <PresentationFormat>Widescreen</PresentationFormat>
  <Paragraphs>292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等线</vt:lpstr>
      <vt:lpstr>Apple Chancery</vt:lpstr>
      <vt:lpstr>Arial</vt:lpstr>
      <vt:lpstr>Calibri</vt:lpstr>
      <vt:lpstr>Calibri Light</vt:lpstr>
      <vt:lpstr>Cambria Math</vt:lpstr>
      <vt:lpstr>Wingdings</vt:lpstr>
      <vt:lpstr>Office Theme</vt:lpstr>
      <vt:lpstr>Extracting compact knowledge from massive data</vt:lpstr>
      <vt:lpstr>What deep learning can do</vt:lpstr>
      <vt:lpstr>Challenges</vt:lpstr>
      <vt:lpstr>This talk</vt:lpstr>
      <vt:lpstr>Information Maximization Auto-Encoding </vt:lpstr>
      <vt:lpstr>Learning disentangled representations</vt:lpstr>
      <vt:lpstr>Learning a hybrid discrete and continuous representations</vt:lpstr>
      <vt:lpstr>IMAE (Information Maximization Auto-Encoding)</vt:lpstr>
      <vt:lpstr>Informativeness yields interpretability</vt:lpstr>
      <vt:lpstr>Optimizing the objective</vt:lpstr>
      <vt:lpstr>Related work</vt:lpstr>
      <vt:lpstr>Quantitative comparison on (Fashion) MNIST</vt:lpstr>
      <vt:lpstr>Qualitative comparison on (Fashion) MNIST</vt:lpstr>
      <vt:lpstr>dSprites</vt:lpstr>
      <vt:lpstr>Quantitative evaluation on dSprites</vt:lpstr>
      <vt:lpstr>Quantitative evaluation on dSprites</vt:lpstr>
      <vt:lpstr>Evaluating IMAE on CelebA</vt:lpstr>
      <vt:lpstr>Future directions</vt:lpstr>
      <vt:lpstr>PowerPoint Presentation</vt:lpstr>
      <vt:lpstr>Neural network compression</vt:lpstr>
      <vt:lpstr>Simultaneous sparsification and parameter tying</vt:lpstr>
      <vt:lpstr>GrOWL regularization for deep learning</vt:lpstr>
      <vt:lpstr>Two-stage procedure </vt:lpstr>
      <vt:lpstr>Compression vs. Accuracy </vt:lpstr>
      <vt:lpstr>Uncovering the correlations in data</vt:lpstr>
      <vt:lpstr>Stable learning process</vt:lpstr>
      <vt:lpstr>DNNs tend to maintain diversity in the bottom layers</vt:lpstr>
      <vt:lpstr>PowerPoint Presentation</vt:lpstr>
      <vt:lpstr>Future directions</vt:lpstr>
      <vt:lpstr>Reference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Dejiao Zhang</cp:lastModifiedBy>
  <cp:revision>420</cp:revision>
  <dcterms:created xsi:type="dcterms:W3CDTF">2019-02-21T20:06:34Z</dcterms:created>
  <dcterms:modified xsi:type="dcterms:W3CDTF">2019-03-08T00:25:44Z</dcterms:modified>
  <cp:category/>
</cp:coreProperties>
</file>